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9" r:id="rId9"/>
    <p:sldId id="258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6" autoAdjust="0"/>
    <p:restoredTop sz="94660"/>
  </p:normalViewPr>
  <p:slideViewPr>
    <p:cSldViewPr snapToGrid="0">
      <p:cViewPr varScale="1">
        <p:scale>
          <a:sx n="90" d="100"/>
          <a:sy n="90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narodne-novine.nn.hr/clanci/sluzbeni/2015_10_111_2146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narodne-novine.nn.hr/clanci/sluzbeni/2015_10_111_2146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530" y="986924"/>
            <a:ext cx="7186010" cy="3063909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796" y="4050833"/>
            <a:ext cx="3987478" cy="2606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30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4050" y="895314"/>
            <a:ext cx="8596668" cy="5186509"/>
          </a:xfrm>
        </p:spPr>
        <p:txBody>
          <a:bodyPr>
            <a:normAutofit fontScale="92500"/>
          </a:bodyPr>
          <a:lstStyle/>
          <a:p>
            <a:r>
              <a:rPr lang="hr-HR" sz="2400" b="1" dirty="0"/>
              <a:t>Cilj 1 </a:t>
            </a:r>
            <a:r>
              <a:rPr lang="hr-HR" sz="2400" dirty="0"/>
              <a:t>potrebno je ostvariti iz razloga što postoji veliki potencijal u smislu potražnje ali i ponude, te je jačanje te gospodarske grane od izuzetne važnosti za područje </a:t>
            </a:r>
            <a:r>
              <a:rPr lang="hr-HR" sz="2400" dirty="0" err="1"/>
              <a:t>LAG</a:t>
            </a:r>
            <a:r>
              <a:rPr lang="hr-HR" sz="2400" dirty="0"/>
              <a:t>-a SAVA.</a:t>
            </a:r>
          </a:p>
          <a:p>
            <a:r>
              <a:rPr lang="hr-HR" sz="2400" b="1" dirty="0"/>
              <a:t>Cilj 2 </a:t>
            </a:r>
            <a:r>
              <a:rPr lang="hr-HR" sz="2400" dirty="0"/>
              <a:t>i u svom nazivu jasno naglašava kako je potrebno ulagati što je moguće više sredstava u očuvanje i modernizaciju proizvodnja kao osnovnog motora razvoja, te ovaj cilj direktno svojom realizacijom, potiče ostvarenje i ostala dva cilja</a:t>
            </a:r>
          </a:p>
          <a:p>
            <a:r>
              <a:rPr lang="hr-HR" sz="2400" b="1" dirty="0"/>
              <a:t>Cilj 3 </a:t>
            </a:r>
            <a:r>
              <a:rPr lang="hr-HR" sz="2400" dirty="0"/>
              <a:t>proizašao je iz rađenih analiza stanja, te obilaska terena, jer se zaključilo kako je količina kvalitetnih proizvoda velika, te da je potrebno ulagati sredstva u stvaranje zajedničkih brandova, u zajedničku ponudu, te u umrežavanje proizvođača u svrhu zajedničkog nastupa na tržištima.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01323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Prioriteti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426942"/>
            <a:ext cx="8596668" cy="522903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/>
              <a:t>Ciljeve nije moguće ostvariti bez kvalitetnog zadavanja prioriteta, te postavljanja logičke provedbe projekata koji će voditi prema ostvarivanju svih ciljeva.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Prioriteti za ostvarenje Cilja 1 </a:t>
            </a:r>
          </a:p>
          <a:p>
            <a:pPr marL="0" lvl="0" indent="0">
              <a:buNone/>
            </a:pPr>
            <a:r>
              <a:rPr lang="hr-HR" dirty="0"/>
              <a:t>	</a:t>
            </a:r>
            <a:r>
              <a:rPr lang="hr-HR" dirty="0" err="1"/>
              <a:t>P1</a:t>
            </a:r>
            <a:r>
              <a:rPr lang="hr-HR" dirty="0"/>
              <a:t> – Razvoj turizma na poljoprivrednim gospodarstvima</a:t>
            </a:r>
          </a:p>
          <a:p>
            <a:pPr marL="0" lvl="0" indent="0">
              <a:buNone/>
            </a:pPr>
            <a:r>
              <a:rPr lang="hr-HR" dirty="0"/>
              <a:t>	</a:t>
            </a:r>
            <a:r>
              <a:rPr lang="hr-HR" dirty="0" err="1"/>
              <a:t>P2</a:t>
            </a:r>
            <a:r>
              <a:rPr lang="hr-HR" dirty="0"/>
              <a:t> – Povećanje prodaje poljoprivrednih proizvoda u turističkoj ponudi</a:t>
            </a:r>
            <a:br>
              <a:rPr lang="hr-HR" dirty="0"/>
            </a:br>
            <a:endParaRPr lang="hr-HR" dirty="0"/>
          </a:p>
          <a:p>
            <a:r>
              <a:rPr lang="hr-HR" dirty="0"/>
              <a:t>Prioriteti za ostvarenje Cilja 2</a:t>
            </a:r>
          </a:p>
          <a:p>
            <a:pPr marL="0" lvl="0" indent="0">
              <a:buNone/>
            </a:pPr>
            <a:r>
              <a:rPr lang="hr-HR" dirty="0"/>
              <a:t>	</a:t>
            </a:r>
            <a:r>
              <a:rPr lang="hr-HR" dirty="0" err="1"/>
              <a:t>P3</a:t>
            </a:r>
            <a:r>
              <a:rPr lang="hr-HR" dirty="0"/>
              <a:t> – Razvoj komunalne i društvene infrastrukture u svrhu očuvanja poljoprivredne proizvodnje na ruralnom području</a:t>
            </a:r>
          </a:p>
          <a:p>
            <a:pPr marL="0" lvl="0" indent="0">
              <a:buNone/>
            </a:pPr>
            <a:r>
              <a:rPr lang="hr-HR" dirty="0"/>
              <a:t>	</a:t>
            </a:r>
            <a:r>
              <a:rPr lang="hr-HR" dirty="0" err="1"/>
              <a:t>P4</a:t>
            </a:r>
            <a:r>
              <a:rPr lang="hr-HR" dirty="0"/>
              <a:t> – Povećanje održivosti poljoprivrednih gospodarstava</a:t>
            </a:r>
            <a:br>
              <a:rPr lang="hr-HR" dirty="0"/>
            </a:br>
            <a:endParaRPr lang="hr-HR" dirty="0"/>
          </a:p>
          <a:p>
            <a:r>
              <a:rPr lang="hr-HR" dirty="0"/>
              <a:t>Prioriteti za ostvarenje Cilja 3</a:t>
            </a:r>
          </a:p>
          <a:p>
            <a:pPr marL="0" lvl="0" indent="0">
              <a:buNone/>
            </a:pPr>
            <a:r>
              <a:rPr lang="hr-HR" dirty="0"/>
              <a:t>	</a:t>
            </a:r>
            <a:r>
              <a:rPr lang="hr-HR" dirty="0" err="1"/>
              <a:t>P5</a:t>
            </a:r>
            <a:r>
              <a:rPr lang="hr-HR" dirty="0"/>
              <a:t> – Povećanje kvalitete poljoprivrednih proizvoda</a:t>
            </a:r>
            <a:br>
              <a:rPr lang="hr-HR" dirty="0"/>
            </a:br>
            <a:endParaRPr lang="hr-HR" dirty="0"/>
          </a:p>
          <a:p>
            <a:r>
              <a:rPr lang="hr-HR" dirty="0"/>
              <a:t>Opći Prioritet koji je potrebno realizirati u svrhu ostvarivanja ciljeva </a:t>
            </a:r>
            <a:r>
              <a:rPr lang="hr-HR" dirty="0" err="1"/>
              <a:t>PRR</a:t>
            </a:r>
            <a:r>
              <a:rPr lang="hr-HR" dirty="0"/>
              <a:t>, a samim time i </a:t>
            </a:r>
            <a:r>
              <a:rPr lang="hr-HR" dirty="0" err="1"/>
              <a:t>LRS</a:t>
            </a:r>
            <a:r>
              <a:rPr lang="hr-HR" dirty="0"/>
              <a:t> je:</a:t>
            </a:r>
          </a:p>
          <a:p>
            <a:pPr marL="0" lvl="0" indent="0">
              <a:buNone/>
            </a:pPr>
            <a:r>
              <a:rPr lang="hr-HR" dirty="0"/>
              <a:t>	</a:t>
            </a:r>
            <a:r>
              <a:rPr lang="hr-HR" dirty="0" err="1"/>
              <a:t>P6</a:t>
            </a:r>
            <a:r>
              <a:rPr lang="hr-HR" dirty="0"/>
              <a:t> – Upravljanje ruralnim prostorom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34830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743328"/>
              </p:ext>
            </p:extLst>
          </p:nvPr>
        </p:nvGraphicFramePr>
        <p:xfrm>
          <a:off x="595424" y="276447"/>
          <a:ext cx="10409274" cy="6769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9386">
                  <a:extLst>
                    <a:ext uri="{9D8B030D-6E8A-4147-A177-3AD203B41FA5}">
                      <a16:colId xmlns:a16="http://schemas.microsoft.com/office/drawing/2014/main" val="2058759359"/>
                    </a:ext>
                  </a:extLst>
                </a:gridCol>
                <a:gridCol w="4899888">
                  <a:extLst>
                    <a:ext uri="{9D8B030D-6E8A-4147-A177-3AD203B41FA5}">
                      <a16:colId xmlns:a16="http://schemas.microsoft.com/office/drawing/2014/main" val="2338716250"/>
                    </a:ext>
                  </a:extLst>
                </a:gridCol>
              </a:tblGrid>
              <a:tr h="6632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PRIORITET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MJERA I USPOREDBA SA MJERAMA IZ PROGRAMA RURALNOG RAZVOJA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1559164755"/>
                  </a:ext>
                </a:extLst>
              </a:tr>
              <a:tr h="10161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effectLst/>
                        </a:rPr>
                        <a:t>P1</a:t>
                      </a:r>
                      <a:r>
                        <a:rPr lang="hr-HR" sz="1400" dirty="0">
                          <a:effectLst/>
                        </a:rPr>
                        <a:t> – Razvoj turizma na poljoprivrednim gospodarstvima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M1 – PRR 6.2.1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M2 – PRR 6.4.1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M3 – PRR 8.5.2.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3908900188"/>
                  </a:ext>
                </a:extLst>
              </a:tr>
              <a:tr h="6632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P2 - Povećanje prodaje poljoprivrednih proizvoda u turističkoj ponudi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M4 – PRR 4.2.1.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M5 – PRR 16.4.1.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3902536046"/>
                  </a:ext>
                </a:extLst>
              </a:tr>
              <a:tr h="115147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effectLst/>
                        </a:rPr>
                        <a:t>P3</a:t>
                      </a:r>
                      <a:r>
                        <a:rPr lang="hr-HR" sz="1400" dirty="0">
                          <a:effectLst/>
                        </a:rPr>
                        <a:t> - Razvoj komunalne i društvene infrastrukture u svrhu očuvanja poljoprivredne proizvodnje na ruralnom području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M6</a:t>
                      </a:r>
                      <a:r>
                        <a:rPr lang="hr-HR" sz="1600" dirty="0">
                          <a:effectLst/>
                        </a:rPr>
                        <a:t> - </a:t>
                      </a:r>
                      <a:r>
                        <a:rPr lang="hr-HR" sz="1600" dirty="0" err="1">
                          <a:effectLst/>
                        </a:rPr>
                        <a:t>PRR</a:t>
                      </a:r>
                      <a:r>
                        <a:rPr lang="hr-HR" sz="1600" dirty="0">
                          <a:effectLst/>
                        </a:rPr>
                        <a:t> – 7.4.1.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1836384781"/>
                  </a:ext>
                </a:extLst>
              </a:tr>
              <a:tr h="8636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r>
                        <a:rPr lang="hr-HR" sz="1400" dirty="0" err="1">
                          <a:effectLst/>
                        </a:rPr>
                        <a:t>P4</a:t>
                      </a:r>
                      <a:r>
                        <a:rPr lang="hr-HR" sz="1400" dirty="0">
                          <a:effectLst/>
                        </a:rPr>
                        <a:t> – Povećanje održivosti poljoprivrednih gospodarstava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M7</a:t>
                      </a:r>
                      <a:r>
                        <a:rPr lang="hr-HR" sz="1600" dirty="0">
                          <a:effectLst/>
                        </a:rPr>
                        <a:t> - </a:t>
                      </a:r>
                      <a:r>
                        <a:rPr lang="hr-HR" sz="1600" dirty="0" err="1">
                          <a:effectLst/>
                        </a:rPr>
                        <a:t>PRR</a:t>
                      </a:r>
                      <a:r>
                        <a:rPr lang="hr-HR" sz="1600" dirty="0">
                          <a:effectLst/>
                        </a:rPr>
                        <a:t> 6.1.1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M8</a:t>
                      </a:r>
                      <a:r>
                        <a:rPr lang="hr-HR" sz="1600" dirty="0">
                          <a:effectLst/>
                        </a:rPr>
                        <a:t> - </a:t>
                      </a:r>
                      <a:r>
                        <a:rPr lang="hr-HR" sz="1600" dirty="0" err="1">
                          <a:effectLst/>
                        </a:rPr>
                        <a:t>PRR</a:t>
                      </a:r>
                      <a:r>
                        <a:rPr lang="hr-HR" sz="1600" dirty="0">
                          <a:effectLst/>
                        </a:rPr>
                        <a:t> 6.3.1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3312242248"/>
                  </a:ext>
                </a:extLst>
              </a:tr>
              <a:tr h="10161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P5 – Povećanje kvalitete poljoprivrednih proizvoda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M9 - PRR 3.1.1.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M10 - PRR 3.2.1.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M11 - PRR 4.1.1. </a:t>
                      </a:r>
                      <a:endParaRPr lang="hr-H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2323957838"/>
                  </a:ext>
                </a:extLst>
              </a:tr>
              <a:tr h="10161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err="1">
                          <a:effectLst/>
                        </a:rPr>
                        <a:t>P6</a:t>
                      </a:r>
                      <a:r>
                        <a:rPr lang="hr-HR" sz="1400" dirty="0">
                          <a:effectLst/>
                        </a:rPr>
                        <a:t> – Upravljanje ruralnim prostorom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M12</a:t>
                      </a:r>
                      <a:r>
                        <a:rPr lang="hr-HR" sz="1600" dirty="0">
                          <a:effectLst/>
                        </a:rPr>
                        <a:t> - </a:t>
                      </a:r>
                      <a:r>
                        <a:rPr lang="hr-HR" sz="1600" dirty="0" err="1">
                          <a:effectLst/>
                        </a:rPr>
                        <a:t>PRR</a:t>
                      </a:r>
                      <a:r>
                        <a:rPr lang="hr-HR" sz="1600" dirty="0">
                          <a:effectLst/>
                        </a:rPr>
                        <a:t> 19.3.1.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M 13 - </a:t>
                      </a:r>
                      <a:r>
                        <a:rPr lang="hr-HR" sz="1600" dirty="0" err="1">
                          <a:effectLst/>
                        </a:rPr>
                        <a:t>PRR</a:t>
                      </a:r>
                      <a:r>
                        <a:rPr lang="hr-HR" sz="1600" dirty="0">
                          <a:effectLst/>
                        </a:rPr>
                        <a:t> 19.3.2. 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err="1">
                          <a:effectLst/>
                        </a:rPr>
                        <a:t>M14</a:t>
                      </a:r>
                      <a:r>
                        <a:rPr lang="hr-HR" sz="1600" dirty="0">
                          <a:effectLst/>
                        </a:rPr>
                        <a:t> - </a:t>
                      </a:r>
                      <a:r>
                        <a:rPr lang="hr-HR" sz="1600" dirty="0" err="1">
                          <a:effectLst/>
                        </a:rPr>
                        <a:t>PRR</a:t>
                      </a:r>
                      <a:r>
                        <a:rPr lang="hr-HR" sz="1600" dirty="0">
                          <a:effectLst/>
                        </a:rPr>
                        <a:t> 19.4.1. </a:t>
                      </a:r>
                      <a:endParaRPr lang="hr-H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518" marR="48518" marT="0" marB="0"/>
                </a:tc>
                <a:extLst>
                  <a:ext uri="{0D108BD9-81ED-4DB2-BD59-A6C34878D82A}">
                    <a16:rowId xmlns:a16="http://schemas.microsoft.com/office/drawing/2014/main" val="2172163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118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MJERE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LAG</a:t>
            </a:r>
            <a:r>
              <a:rPr lang="hr-HR" dirty="0"/>
              <a:t> SAVA je putem radnih skupina i radionica, te </a:t>
            </a:r>
            <a:r>
              <a:rPr lang="hr-HR" dirty="0" err="1"/>
              <a:t>UO</a:t>
            </a:r>
            <a:r>
              <a:rPr lang="hr-HR" dirty="0"/>
              <a:t> odlučio da će u provedbenom razdoblju koristiti sljedeće Mjere, koje su komplementarne sa Mjerama Programa ruralnog razvoja (</a:t>
            </a:r>
            <a:r>
              <a:rPr lang="hr-HR" dirty="0" err="1"/>
              <a:t>PRR</a:t>
            </a:r>
            <a:r>
              <a:rPr lang="hr-HR" dirty="0"/>
              <a:t>).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6482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1-Potpora ulaganju u pokretanje nepoljoprivrednih djelatnosti (</a:t>
            </a:r>
            <a:r>
              <a:rPr lang="hr-HR" dirty="0" err="1"/>
              <a:t>PRR</a:t>
            </a:r>
            <a:r>
              <a:rPr lang="hr-HR" dirty="0"/>
              <a:t> 6.2.1)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Prihvatljivi korisnici</a:t>
            </a:r>
            <a:r>
              <a:rPr lang="hr-HR" dirty="0"/>
              <a:t> - Poljoprivredna gospodarstva upisana u Upisnik poljoprivrednika te fizičke osobe u svojstvu nositelja, ili člana, obiteljskog poljoprivrednog gospodarstva koji pokreću novu nepoljoprivrednu djelatnost u ruralnim područjima.</a:t>
            </a:r>
          </a:p>
          <a:p>
            <a:r>
              <a:rPr lang="hr-HR" b="1" dirty="0"/>
              <a:t>Prihvatljivi troškovi </a:t>
            </a:r>
            <a:r>
              <a:rPr lang="hr-HR" dirty="0"/>
              <a:t>- Prihvatljive su aktivnosti iz sektora turizma u ruralnom području, tradicijski, umjetnički obrti, izrada </a:t>
            </a:r>
            <a:r>
              <a:rPr lang="hr-HR" dirty="0" err="1"/>
              <a:t>suveira</a:t>
            </a:r>
            <a:r>
              <a:rPr lang="hr-HR" dirty="0"/>
              <a:t>, usluge u ruralnim područjima; prerada/trženje proizvoda. </a:t>
            </a:r>
          </a:p>
          <a:p>
            <a:r>
              <a:rPr lang="hr-HR" b="1" dirty="0"/>
              <a:t>Postotak potpore-</a:t>
            </a:r>
            <a:r>
              <a:rPr lang="hr-HR" dirty="0"/>
              <a:t>100 %</a:t>
            </a:r>
          </a:p>
          <a:p>
            <a:r>
              <a:rPr lang="hr-HR" b="1" dirty="0"/>
              <a:t>Iznos potpore</a:t>
            </a:r>
            <a:r>
              <a:rPr lang="hr-HR" dirty="0"/>
              <a:t> - Do 15.000,00 €</a:t>
            </a:r>
          </a:p>
          <a:p>
            <a:r>
              <a:rPr lang="hr-HR" dirty="0"/>
              <a:t>Objavljen pravilnik : NN 42/15  (http://narodne-novine.nn.hr/clanci/sluzbeni/2015_04_42_852.html)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14038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60071" cy="1320800"/>
          </a:xfrm>
        </p:spPr>
        <p:txBody>
          <a:bodyPr>
            <a:normAutofit fontScale="90000"/>
          </a:bodyPr>
          <a:lstStyle/>
          <a:p>
            <a:r>
              <a:rPr lang="hr-HR" dirty="0"/>
              <a:t>MJERA 2 - Razvoj nepoljoprivrednih djelatnosti u ruralnim područjima (</a:t>
            </a:r>
            <a:r>
              <a:rPr lang="hr-HR" dirty="0" err="1"/>
              <a:t>PRR</a:t>
            </a:r>
            <a:r>
              <a:rPr lang="hr-HR" dirty="0"/>
              <a:t> 6.4.1)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Prihvatljivi korisnici</a:t>
            </a:r>
            <a:r>
              <a:rPr lang="hr-HR" dirty="0"/>
              <a:t> - Poljoprivredna gospodarstva upisana u Upisnik poljoprivrednika te fizičke osobe u svojstvu nositelja, ili člana, obiteljskog poljoprivrednog gospodarstva koji razvijaju nepoljoprivrednu djelatnost. </a:t>
            </a:r>
          </a:p>
          <a:p>
            <a:r>
              <a:rPr lang="hr-HR" b="1" dirty="0"/>
              <a:t>Prihvatljivi troškovi </a:t>
            </a:r>
            <a:r>
              <a:rPr lang="hr-HR" dirty="0"/>
              <a:t>- Prihvatljivi troškovi su iz sektora: turizam u ruralnom području, tradicijski, umjetnički obrti, izrada suvenira, usluge u ruralnim područjima, prerada/trženje proizvoda</a:t>
            </a:r>
          </a:p>
          <a:p>
            <a:r>
              <a:rPr lang="hr-HR" b="1" dirty="0"/>
              <a:t>Postotak potpore-</a:t>
            </a:r>
            <a:r>
              <a:rPr lang="hr-HR" dirty="0"/>
              <a:t>70 %</a:t>
            </a:r>
          </a:p>
          <a:p>
            <a:r>
              <a:rPr lang="hr-HR" b="1" dirty="0"/>
              <a:t>Iznos potpore</a:t>
            </a:r>
            <a:r>
              <a:rPr lang="hr-HR" dirty="0"/>
              <a:t> - Do 25.000,00 €</a:t>
            </a:r>
          </a:p>
          <a:p>
            <a:r>
              <a:rPr lang="hr-HR" dirty="0"/>
              <a:t>Objavljen pravilnik : NN 120/15  (http://narodne-novine.nn.hr/clanci/sluzbeni/2015_11_120_2278.html)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018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3- Uspostava i uređenje poučnih staza, vidikovaca i ostale manje infrastrukture ( </a:t>
            </a:r>
            <a:r>
              <a:rPr lang="hr-HR" dirty="0" err="1"/>
              <a:t>PRR</a:t>
            </a:r>
            <a:r>
              <a:rPr lang="hr-HR" dirty="0"/>
              <a:t> 8.5.2)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Prihvatljivi korisnici</a:t>
            </a:r>
            <a:r>
              <a:rPr lang="hr-HR" dirty="0"/>
              <a:t> - </a:t>
            </a:r>
            <a:r>
              <a:rPr lang="hr-HR" dirty="0" err="1"/>
              <a:t>Šumoposjednici</a:t>
            </a:r>
            <a:r>
              <a:rPr lang="hr-HR" dirty="0"/>
              <a:t>, udruge </a:t>
            </a:r>
            <a:r>
              <a:rPr lang="hr-HR" dirty="0" err="1"/>
              <a:t>šumoposjednika</a:t>
            </a:r>
            <a:r>
              <a:rPr lang="hr-HR" dirty="0"/>
              <a:t>/</a:t>
            </a:r>
            <a:r>
              <a:rPr lang="hr-HR" dirty="0" err="1"/>
              <a:t>šumovlasnika</a:t>
            </a:r>
            <a:r>
              <a:rPr lang="hr-HR" dirty="0"/>
              <a:t>, trgovačka društva i druge pravne osobe koje sukladno Zakonu o šumama koja  (»Narodne novine«, br. 140/05, 82/06, 129/08, 80/10, 124/10, 25/12, 68/12, 148/13 i 94/14) gospodare šumama i šumskim zemljištima u vlasništvu Republike Hrvatske, udruge civilnog društva i pravne osobe registrirane za djelatnosti zaštite prirode. </a:t>
            </a:r>
          </a:p>
          <a:p>
            <a:r>
              <a:rPr lang="hr-HR" b="1" dirty="0"/>
              <a:t>Prihvatljivi troškovi - </a:t>
            </a:r>
            <a:r>
              <a:rPr lang="hr-HR" dirty="0"/>
              <a:t>Materijali, oprema, usluge i radovi te druga prihvatljiva mala infrastruktura; opći troškovi</a:t>
            </a:r>
            <a:endParaRPr lang="hr-HR" b="1" dirty="0"/>
          </a:p>
          <a:p>
            <a:r>
              <a:rPr lang="hr-HR" b="1" dirty="0"/>
              <a:t>Postotak potpore-</a:t>
            </a:r>
            <a:r>
              <a:rPr lang="hr-HR" dirty="0"/>
              <a:t>100 %</a:t>
            </a:r>
          </a:p>
          <a:p>
            <a:r>
              <a:rPr lang="hr-HR" b="1" dirty="0"/>
              <a:t>Iznos potpore -</a:t>
            </a:r>
            <a:r>
              <a:rPr lang="hr-HR" dirty="0"/>
              <a:t> Do 25.000,00 €</a:t>
            </a:r>
          </a:p>
          <a:p>
            <a:r>
              <a:rPr lang="hr-HR" dirty="0"/>
              <a:t>Objavljen pravilnik : NN 45/16  (http://narodne-novine.nn.hr/clanci/sluzbeni/2016_05_45_1170.html)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9061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4- Povećanje dodane vrijednosti poljoprivrednim proizvodima (</a:t>
            </a:r>
            <a:r>
              <a:rPr lang="hr-HR" dirty="0" err="1"/>
              <a:t>PRR</a:t>
            </a:r>
            <a:r>
              <a:rPr lang="hr-HR" dirty="0"/>
              <a:t> 4.2.1.)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Prihvatljivi korisnici</a:t>
            </a:r>
            <a:r>
              <a:rPr lang="hr-HR" dirty="0"/>
              <a:t> - Korisnici su fizičke i pravne osobe koje se bave, ili se namjeravaju baviti, preradom proizvoda iz Dodatka I. Ugovora o EU. </a:t>
            </a:r>
          </a:p>
          <a:p>
            <a:r>
              <a:rPr lang="hr-HR" b="1" dirty="0"/>
              <a:t>Prihvatljivi troškovi </a:t>
            </a:r>
            <a:r>
              <a:rPr lang="hr-HR" dirty="0"/>
              <a:t>-  ulaganje u građenje i/ili opremanje objekata za poslovanje s mlijekom i preradom mlijeka, za klanje, </a:t>
            </a:r>
            <a:r>
              <a:rPr lang="hr-HR" dirty="0" err="1"/>
              <a:t>rasjecanje</a:t>
            </a:r>
            <a:r>
              <a:rPr lang="hr-HR" dirty="0"/>
              <a:t>, preradu (mesa, jaja), za preradu voća, povrća, grožđa (osim za proizvodnju vina), aromatičnog, začinskog i ostalog bilja, cvijeća i gljiva, za preradu maslina, komine masline, za preradu žitarica, uljarica i industrijskog bilja, za preradu, punjenje i pakiranje pčelinjih proizvoda, za prodaju i prezentaciju vlastitih poljoprivrednih proizvoda te  ulaganje u kupnju mehanizacije, gospodarskih vozila, strojeva i opreme i kupnju zemljišta i objekata radi realizacije projekta </a:t>
            </a:r>
          </a:p>
          <a:p>
            <a:r>
              <a:rPr lang="hr-HR" b="1" dirty="0"/>
              <a:t>Postotak potpore</a:t>
            </a:r>
            <a:r>
              <a:rPr lang="hr-HR" dirty="0"/>
              <a:t>-50 %</a:t>
            </a:r>
          </a:p>
          <a:p>
            <a:r>
              <a:rPr lang="hr-HR" b="1" dirty="0"/>
              <a:t>Iznos potpore -</a:t>
            </a:r>
            <a:r>
              <a:rPr lang="hr-HR" dirty="0"/>
              <a:t> Do 25.000,00 €</a:t>
            </a:r>
          </a:p>
          <a:p>
            <a:r>
              <a:rPr lang="hr-HR" b="1" dirty="0"/>
              <a:t>Objavljen pravilnik</a:t>
            </a:r>
            <a:r>
              <a:rPr lang="hr-HR" dirty="0"/>
              <a:t>: NN 7/15; http://narodne-novine.nn.hr/clanci/sluzbeni/2015_01_7_125.html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4170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743113" cy="1984744"/>
          </a:xfrm>
        </p:spPr>
        <p:txBody>
          <a:bodyPr>
            <a:noAutofit/>
          </a:bodyPr>
          <a:lstStyle/>
          <a:p>
            <a:r>
              <a:rPr lang="hr-HR" sz="2800" dirty="0"/>
              <a:t>MJERA 5- Potpora za horizontalnu i vertikalnu suradnju sudionika u  lancu opskrbe za uspostavljanje i razvoj kratkih lanaca opskrbe i lokalnih tržišta te za promicanje aktivnosti u lokalnom kontekstu u vezi s razvojem kratkih lanaca opskrbe i lokalnih tržišta (</a:t>
            </a:r>
            <a:r>
              <a:rPr lang="hr-HR" sz="2800" dirty="0" err="1"/>
              <a:t>PRR</a:t>
            </a:r>
            <a:r>
              <a:rPr lang="hr-HR" sz="2800" dirty="0"/>
              <a:t> 16.4.1)</a:t>
            </a:r>
            <a:br>
              <a:rPr lang="hr-HR" sz="2800" dirty="0"/>
            </a:b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3" y="3340803"/>
            <a:ext cx="8596668" cy="3880773"/>
          </a:xfrm>
        </p:spPr>
        <p:txBody>
          <a:bodyPr/>
          <a:lstStyle/>
          <a:p>
            <a:r>
              <a:rPr lang="hr-HR" b="1" dirty="0"/>
              <a:t>Prihvatljivi korisnici</a:t>
            </a:r>
            <a:r>
              <a:rPr lang="hr-HR" dirty="0"/>
              <a:t> - Pravne osobe iz poljoprivrednog i prehrambenog sektora i njihova udruženja; proizvođačke grupe i organizacije; druge pravne osobe koje sudjeluju u kratkim lancima opskrbe i drugi relevantni dionici.</a:t>
            </a:r>
          </a:p>
          <a:p>
            <a:r>
              <a:rPr lang="hr-HR" b="1" dirty="0"/>
              <a:t>Prihvatljivi troškovi </a:t>
            </a:r>
            <a:r>
              <a:rPr lang="hr-HR" dirty="0"/>
              <a:t>- tekući troškovi suradnje i promotivne aktivnosti</a:t>
            </a:r>
          </a:p>
          <a:p>
            <a:r>
              <a:rPr lang="hr-HR" b="1" dirty="0"/>
              <a:t>Postotak potpore</a:t>
            </a:r>
            <a:r>
              <a:rPr lang="hr-HR" dirty="0"/>
              <a:t>-100 %</a:t>
            </a:r>
          </a:p>
          <a:p>
            <a:r>
              <a:rPr lang="hr-HR" b="1" dirty="0"/>
              <a:t>Iznos potpore</a:t>
            </a:r>
            <a:r>
              <a:rPr lang="hr-HR" dirty="0"/>
              <a:t> - Do 50.000,00 €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86087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dirty="0"/>
              <a:t>MJERA 6  -Ulaganja u pokretanje, poboljšanje ili proširenje lokalnih temeljnih usluga za ruralno stanovništvo, uključujući slobodno vrijeme i kulturne aktivnosti te povezanu infrastrukturu (</a:t>
            </a:r>
            <a:r>
              <a:rPr lang="hr-HR" sz="2400" dirty="0" err="1"/>
              <a:t>PRR</a:t>
            </a:r>
            <a:r>
              <a:rPr lang="hr-HR" sz="2400" dirty="0"/>
              <a:t> – 7.4.1)</a:t>
            </a:r>
            <a:br>
              <a:rPr lang="hr-HR" sz="2400" dirty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484760"/>
          </a:xfrm>
        </p:spPr>
        <p:txBody>
          <a:bodyPr>
            <a:normAutofit lnSpcReduction="10000"/>
          </a:bodyPr>
          <a:lstStyle/>
          <a:p>
            <a:r>
              <a:rPr lang="hr-HR" sz="1300" b="1" dirty="0"/>
              <a:t>Prihvatljivi korisnici</a:t>
            </a:r>
            <a:r>
              <a:rPr lang="hr-HR" sz="1300" dirty="0"/>
              <a:t> - Jedinice lokalne samouprave, Trgovačka društva u većinskom vlasništvu jedinica lokalne samouprave, Javne ustanove neprofitnog karaktera u kojima su osnivači jedinice lokalne samouprave, osim javnih vatrogasnih postrojbi te lokalnih i regionalnih razvojnih agencija; </a:t>
            </a:r>
          </a:p>
          <a:p>
            <a:r>
              <a:rPr lang="hr-HR" sz="1300" b="1" dirty="0"/>
              <a:t>- Udruge/organizacije civilnog društva </a:t>
            </a:r>
            <a:r>
              <a:rPr lang="hr-HR" sz="1300" dirty="0"/>
              <a:t>i vjerske zajednice koje se bave humanitarnim i društvenim djelatnostima od posebnog interesa za lokalno stanovništvo. </a:t>
            </a:r>
          </a:p>
          <a:p>
            <a:r>
              <a:rPr lang="hr-HR" sz="1300" b="1" dirty="0"/>
              <a:t>Prihvatljivi troškovi </a:t>
            </a:r>
            <a:r>
              <a:rPr lang="hr-HR" sz="1300" dirty="0"/>
              <a:t>- Ulaganje u građenje i/ili opremanje društvenog doma/ kulturnog centra; turističkog informativnog centra; dječjeg igrališta; sportske građevine; objekta za slatkovodni sportski ribolov; rekreacijske zone na rijekama i jezerima; biciklističke staze i trake; tematskog puta i parka; građevine za ostvarivanje organizirane njege, odgoja, obrazovanja i zaštite djece do polaska u osnovnu školu (dječji vrtić, rekonstrukcija i opremanje prostora za izvođenje programa </a:t>
            </a:r>
            <a:r>
              <a:rPr lang="hr-HR" sz="1300" dirty="0" err="1"/>
              <a:t>predškole</a:t>
            </a:r>
            <a:r>
              <a:rPr lang="hr-HR" sz="1300" dirty="0"/>
              <a:t> u osnovnoj školi te rekonstrukcija i opremanje prostora za igraonicu pri knjižnici, zdravstvenoj, socijalnoj, kulturnoj i sportskoj ustanovi, udruzi te drugoj pravnoj osobi u kojima se provode kraći programi odgojno-obrazovnog rada s djecom rane i predškolske dobi); javne zelene površine (park i slično.); pješačke staze; pješačke zone; otvorenog odvodnog kanala (koji nije sastavni dio ceste); groblja (komunalna infrastruktura i prateće građevine); tržnice; javne prometne površine (trg, pothodnik, nadvožnjak, javne stube i prolaz). Ulaganja su prihvatljiva u naselju s najviše 5 000 stanovnika.</a:t>
            </a:r>
          </a:p>
          <a:p>
            <a:r>
              <a:rPr lang="hr-HR" sz="1300" b="1" dirty="0"/>
              <a:t>Postotak potpore</a:t>
            </a:r>
            <a:r>
              <a:rPr lang="hr-HR" sz="1300" dirty="0"/>
              <a:t>-80 %</a:t>
            </a:r>
          </a:p>
          <a:p>
            <a:r>
              <a:rPr lang="hr-HR" sz="1300" b="1" dirty="0"/>
              <a:t>Iznos potpore</a:t>
            </a:r>
            <a:r>
              <a:rPr lang="hr-HR" sz="1300" dirty="0"/>
              <a:t> - Do 25.000,00 €</a:t>
            </a:r>
          </a:p>
          <a:p>
            <a:r>
              <a:rPr lang="hr-HR" sz="1400" b="1" dirty="0"/>
              <a:t>Objavljen pravilnik</a:t>
            </a:r>
            <a:r>
              <a:rPr lang="hr-HR" sz="1400" dirty="0"/>
              <a:t>: NN 71/16; http://narodne-novine.nn.hr/clanci/sluzbeni/2015_01_7_125.html</a:t>
            </a:r>
          </a:p>
          <a:p>
            <a:endParaRPr lang="hr-HR" sz="13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979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Lokalna razvojna strategija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>
                <a:solidFill>
                  <a:schemeClr val="tx1"/>
                </a:solidFill>
              </a:rPr>
              <a:t>LRS</a:t>
            </a:r>
            <a:r>
              <a:rPr lang="hr-HR" dirty="0">
                <a:solidFill>
                  <a:schemeClr val="tx1"/>
                </a:solidFill>
              </a:rPr>
              <a:t> izradila je Regionalna razvojna agencija Zagrebačke županije</a:t>
            </a:r>
          </a:p>
          <a:p>
            <a:r>
              <a:rPr lang="hr-HR" dirty="0">
                <a:solidFill>
                  <a:schemeClr val="tx1"/>
                </a:solidFill>
              </a:rPr>
              <a:t>Proces izrade </a:t>
            </a:r>
            <a:r>
              <a:rPr lang="hr-HR" dirty="0" err="1">
                <a:solidFill>
                  <a:schemeClr val="tx1"/>
                </a:solidFill>
              </a:rPr>
              <a:t>LRS</a:t>
            </a:r>
            <a:r>
              <a:rPr lang="hr-HR" dirty="0">
                <a:solidFill>
                  <a:schemeClr val="tx1"/>
                </a:solidFill>
              </a:rPr>
              <a:t> započeo je u rujnu 2015.-te godine te je trajao sve do usvajanja </a:t>
            </a:r>
            <a:r>
              <a:rPr lang="hr-HR" dirty="0" err="1">
                <a:solidFill>
                  <a:schemeClr val="tx1"/>
                </a:solidFill>
              </a:rPr>
              <a:t>LRS</a:t>
            </a:r>
            <a:r>
              <a:rPr lang="hr-HR" dirty="0">
                <a:solidFill>
                  <a:schemeClr val="tx1"/>
                </a:solidFill>
              </a:rPr>
              <a:t> (od strane </a:t>
            </a:r>
            <a:r>
              <a:rPr lang="hr-HR" dirty="0" err="1">
                <a:solidFill>
                  <a:schemeClr val="tx1"/>
                </a:solidFill>
              </a:rPr>
              <a:t>UO</a:t>
            </a:r>
            <a:r>
              <a:rPr lang="hr-HR" dirty="0">
                <a:solidFill>
                  <a:schemeClr val="tx1"/>
                </a:solidFill>
              </a:rPr>
              <a:t>) u ožujku 2016.-te godine</a:t>
            </a:r>
          </a:p>
          <a:p>
            <a:r>
              <a:rPr lang="hr-HR" dirty="0">
                <a:solidFill>
                  <a:schemeClr val="tx1"/>
                </a:solidFill>
              </a:rPr>
              <a:t>Nakon formiranja internog tima te odrađenih konzultacija sa </a:t>
            </a:r>
            <a:r>
              <a:rPr lang="hr-HR" dirty="0" err="1">
                <a:solidFill>
                  <a:schemeClr val="tx1"/>
                </a:solidFill>
              </a:rPr>
              <a:t>UO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err="1">
                <a:solidFill>
                  <a:schemeClr val="tx1"/>
                </a:solidFill>
              </a:rPr>
              <a:t>LAG</a:t>
            </a:r>
            <a:r>
              <a:rPr lang="hr-HR" dirty="0">
                <a:solidFill>
                  <a:schemeClr val="tx1"/>
                </a:solidFill>
              </a:rPr>
              <a:t>-a SAVA formirane su i radne skupine koje su prikupljale projektne ideje i analizirale trenutnu situaciju na području </a:t>
            </a:r>
            <a:r>
              <a:rPr lang="hr-HR" dirty="0" err="1">
                <a:solidFill>
                  <a:schemeClr val="tx1"/>
                </a:solidFill>
              </a:rPr>
              <a:t>LAG</a:t>
            </a:r>
            <a:r>
              <a:rPr lang="hr-HR" dirty="0">
                <a:solidFill>
                  <a:schemeClr val="tx1"/>
                </a:solidFill>
              </a:rPr>
              <a:t>-a.</a:t>
            </a:r>
          </a:p>
          <a:p>
            <a:r>
              <a:rPr lang="hr-HR" dirty="0">
                <a:solidFill>
                  <a:schemeClr val="tx1"/>
                </a:solidFill>
              </a:rPr>
              <a:t>Najvažniji korak-</a:t>
            </a:r>
            <a:r>
              <a:rPr lang="hr-HR" dirty="0" err="1">
                <a:solidFill>
                  <a:schemeClr val="tx1"/>
                </a:solidFill>
              </a:rPr>
              <a:t>SWOT</a:t>
            </a:r>
            <a:r>
              <a:rPr lang="hr-HR" dirty="0">
                <a:solidFill>
                  <a:schemeClr val="tx1"/>
                </a:solidFill>
              </a:rPr>
              <a:t> analiza</a:t>
            </a:r>
          </a:p>
          <a:p>
            <a:r>
              <a:rPr lang="hr-HR" dirty="0">
                <a:solidFill>
                  <a:schemeClr val="tx1"/>
                </a:solidFill>
              </a:rPr>
              <a:t>Nakon </a:t>
            </a:r>
            <a:r>
              <a:rPr lang="hr-HR" dirty="0" err="1">
                <a:solidFill>
                  <a:schemeClr val="tx1"/>
                </a:solidFill>
              </a:rPr>
              <a:t>SWOT</a:t>
            </a:r>
            <a:r>
              <a:rPr lang="hr-HR" dirty="0">
                <a:solidFill>
                  <a:schemeClr val="tx1"/>
                </a:solidFill>
              </a:rPr>
              <a:t> analize krenulo se u proces planiranja razvoja, poštujući upute zadane od strane Ministarstva poljoprivrede kako bi se čim kvalitetnije napravila sinergija zadovoljenja administrativnih formi, sa posebnim naglaskom na stvarnu potrebu razvoja ruralnog prostora </a:t>
            </a:r>
            <a:r>
              <a:rPr lang="hr-HR" dirty="0" err="1">
                <a:solidFill>
                  <a:schemeClr val="tx1"/>
                </a:solidFill>
              </a:rPr>
              <a:t>LAG</a:t>
            </a:r>
            <a:r>
              <a:rPr lang="hr-HR" dirty="0">
                <a:solidFill>
                  <a:schemeClr val="tx1"/>
                </a:solidFill>
              </a:rPr>
              <a:t>-a SAVA</a:t>
            </a:r>
          </a:p>
        </p:txBody>
      </p:sp>
    </p:spTree>
    <p:extLst>
      <p:ext uri="{BB962C8B-B14F-4D97-AF65-F5344CB8AC3E}">
        <p14:creationId xmlns:p14="http://schemas.microsoft.com/office/powerpoint/2010/main" val="3577770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7 - Potpora mladim poljoprivrednicima (</a:t>
            </a:r>
            <a:r>
              <a:rPr lang="hr-HR" dirty="0" err="1"/>
              <a:t>PRR</a:t>
            </a:r>
            <a:r>
              <a:rPr lang="hr-HR" dirty="0"/>
              <a:t> 6.1.1)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b="1" dirty="0"/>
              <a:t>Prihvatljivi korisnici</a:t>
            </a:r>
            <a:r>
              <a:rPr lang="hr-HR" dirty="0"/>
              <a:t> - Osobe starosti između 18 i 40 godina u trenutku podnošenja prijave, koje posjeduju odgovarajuće profesionalne vještine i znanja o poljoprivredi i koje su prvi put postavljene kao nositelji poljoprivrednog gospodarstva. </a:t>
            </a:r>
          </a:p>
          <a:p>
            <a:r>
              <a:rPr lang="hr-HR" b="1" dirty="0"/>
              <a:t>Prihvatljivi troškovi - </a:t>
            </a:r>
            <a:r>
              <a:rPr lang="hr-HR" dirty="0"/>
              <a:t>kupnja domaćih životinja, jednogodišnjeg i višegodišnjeg bilja, sjemena i sadnog materijala; kupnja, građenje i/ili opremanje zatvorenih/zaštićenih prostora i objekata te ostalih gospodarskih objekata uključujući vanjsku i unutarnju infrastrukturu u sklopu poljoprivrednog gospodarstva u svrhu obavljanja poljoprivredne proizvodnje i/ili prerade proizvoda iz Priloga I; podizanje novih i/ili restrukturiranje postojećih nasada; uređenje i trajnije poboljšanje kvalitete poljoprivrednog zemljišta u svrhu poljoprivredne proizvodnje; građenje i/ili opremanje objekata za prodaju i prezentaciju vlastitih poljoprivrednih proizvoda uključujući i troškove promidžbe; kupnja ili zakup poljoprivrednog zemljišta; kupnja poljoprivredne mehanizacije, strojeva i opreme.</a:t>
            </a:r>
          </a:p>
          <a:p>
            <a:r>
              <a:rPr lang="hr-HR" b="1" dirty="0"/>
              <a:t>Postotak potpore</a:t>
            </a:r>
            <a:r>
              <a:rPr lang="hr-HR" dirty="0"/>
              <a:t>-100 %</a:t>
            </a:r>
          </a:p>
          <a:p>
            <a:r>
              <a:rPr lang="hr-HR" b="1" dirty="0"/>
              <a:t>Iznos potpore</a:t>
            </a:r>
            <a:r>
              <a:rPr lang="hr-HR" dirty="0"/>
              <a:t> - Do 20.000,00 €</a:t>
            </a:r>
          </a:p>
          <a:p>
            <a:r>
              <a:rPr lang="hr-HR" dirty="0"/>
              <a:t>Objavljen pravilnik : NN 42/15  (http://narodne-novine.nn.hr/clanci/sluzbeni/2015_04_42_852.html)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6263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8- Potpora razvoju malih poljoprivrednih gospodarstava (</a:t>
            </a:r>
            <a:r>
              <a:rPr lang="hr-HR" dirty="0" err="1"/>
              <a:t>PRR</a:t>
            </a:r>
            <a:r>
              <a:rPr lang="hr-HR" dirty="0"/>
              <a:t> 6.3.1)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b="1" dirty="0"/>
              <a:t>Prihvatljivi korisnici</a:t>
            </a:r>
            <a:r>
              <a:rPr lang="hr-HR" dirty="0"/>
              <a:t> - Mala poljoprivredna gospodarstva upisana u Upisnik poljoprivrednika. </a:t>
            </a:r>
          </a:p>
          <a:p>
            <a:r>
              <a:rPr lang="hr-HR" b="1" dirty="0"/>
              <a:t>Prihvatljivi troškovi - </a:t>
            </a:r>
            <a:r>
              <a:rPr lang="hr-HR" dirty="0"/>
              <a:t>Kupnja domaćih životinja, jednogodišnjeg i višegodišnjeg bilja, sjemena i sadnog materijala; kupnja, građenje i/ili opremanje zatvorenih/zaštićenih prostora i objekata te ostalih gospodarskih objekata uključujući vanjsku i unutarnju infrastrukturu u sklopu poljoprivrednog gospodarstva u svrhu obavljanja poljoprivredne proizvodnje i/ili prerade proizvoda; podizanje novih i/ili restrukturiranje postojećih nasada; uređenje i trajnije poboljšanje kvalitete poljoprivrednog zemljišta u svrhu poljoprivredne proizvodnje; građenje i/ili opremanje objekata za prodaju i prezentaciju vlastitih poljoprivrednih proizvoda uključujući i troškove promidžbe; kupnja ili zakup poljoprivrednog zemljišta; kupnja poljoprivredne mehanizacije, strojeva i opreme.</a:t>
            </a:r>
          </a:p>
          <a:p>
            <a:endParaRPr lang="hr-HR" dirty="0"/>
          </a:p>
          <a:p>
            <a:r>
              <a:rPr lang="hr-HR" dirty="0"/>
              <a:t> </a:t>
            </a:r>
            <a:r>
              <a:rPr lang="hr-HR" b="1" dirty="0"/>
              <a:t>Postotak potpore</a:t>
            </a:r>
            <a:r>
              <a:rPr lang="hr-HR" dirty="0"/>
              <a:t>-100 %</a:t>
            </a:r>
          </a:p>
          <a:p>
            <a:r>
              <a:rPr lang="hr-HR" b="1" dirty="0"/>
              <a:t>Iznos potpore</a:t>
            </a:r>
            <a:r>
              <a:rPr lang="hr-HR" dirty="0"/>
              <a:t> - Do 10.000,00 €</a:t>
            </a:r>
          </a:p>
          <a:p>
            <a:r>
              <a:rPr lang="hr-HR" dirty="0"/>
              <a:t>Objavljen pravilnik : NN 42/15  (http://narodne-novine.nn.hr/clanci/sluzbeni/2015_04_42_852.html)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1784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9 - Sudjelovanje poljoprivrednika u sustavima kvalitete (</a:t>
            </a:r>
            <a:r>
              <a:rPr lang="hr-HR" dirty="0" err="1"/>
              <a:t>PRR</a:t>
            </a:r>
            <a:r>
              <a:rPr lang="hr-HR" dirty="0"/>
              <a:t> 3.1.1)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/>
              <a:t>Prihvatljivi korisnici</a:t>
            </a:r>
            <a:r>
              <a:rPr lang="hr-HR" dirty="0"/>
              <a:t> - Prihvatljivi korisnici su aktivni poljoprivrednici definirani člankom 28. Zakona o poljoprivredi, i uključeni u EU ili nacionalni sustav kvalitete iz članka 2. stavka 1., podstavka 4. ovoga Pravilnika ili u sustav ekološke poljoprivredne proizvodnje. </a:t>
            </a:r>
          </a:p>
          <a:p>
            <a:r>
              <a:rPr lang="hr-HR" b="1" dirty="0"/>
              <a:t>Prihvatljivi troškovi -</a:t>
            </a:r>
            <a:r>
              <a:rPr lang="hr-HR" dirty="0"/>
              <a:t>Troškovi ulaska u sustav kvalitete; godišnji troškovi sudjelovanja u sustavu kvalitete; troškovi stručne kontrole i certifikacije ovlaštenog kontrolnog tijela.</a:t>
            </a:r>
          </a:p>
          <a:p>
            <a:endParaRPr lang="hr-HR" dirty="0"/>
          </a:p>
          <a:p>
            <a:r>
              <a:rPr lang="hr-HR" b="1" dirty="0"/>
              <a:t>Postotak potpore-</a:t>
            </a:r>
            <a:r>
              <a:rPr lang="hr-HR" dirty="0"/>
              <a:t>100 %</a:t>
            </a:r>
          </a:p>
          <a:p>
            <a:r>
              <a:rPr lang="hr-HR" b="1" dirty="0"/>
              <a:t>Iznos potpore</a:t>
            </a:r>
            <a:r>
              <a:rPr lang="hr-HR" dirty="0"/>
              <a:t> - Do 2.500,00 €</a:t>
            </a:r>
          </a:p>
          <a:p>
            <a:r>
              <a:rPr lang="hr-HR" dirty="0"/>
              <a:t>Objavljen pravilnik : NN 111/15  (</a:t>
            </a:r>
            <a:r>
              <a:rPr lang="hr-HR" dirty="0">
                <a:hlinkClick r:id="rId2"/>
              </a:rPr>
              <a:t>http://narodne-novine.nn.hr/clanci/sluzbeni/2015_10_111_2146.html</a:t>
            </a:r>
            <a:r>
              <a:rPr lang="hr-HR" dirty="0"/>
              <a:t>)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999863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800" dirty="0"/>
              <a:t>MJERA 10- Aktivnosti informiranja i promoviranja koje provode skupine proizvođača na unutarnjem tržištu (</a:t>
            </a:r>
            <a:r>
              <a:rPr lang="hr-HR" sz="2800" dirty="0" err="1"/>
              <a:t>PRR</a:t>
            </a:r>
            <a:r>
              <a:rPr lang="hr-HR" sz="2800" dirty="0"/>
              <a:t> 3.2.1)</a:t>
            </a:r>
            <a:br>
              <a:rPr lang="hr-HR" sz="2800" b="1" dirty="0"/>
            </a:br>
            <a:endParaRPr lang="hr-HR" sz="2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/>
              <a:t>Prihvatljivi korisnici</a:t>
            </a:r>
            <a:r>
              <a:rPr lang="hr-HR" dirty="0"/>
              <a:t> - skupina proizvođača koji sudjeluju u sustavima kvalitete i udruga ekoloških poljoprivrednih proizvođača.</a:t>
            </a:r>
          </a:p>
          <a:p>
            <a:r>
              <a:rPr lang="hr-HR" b="1" dirty="0"/>
              <a:t>Prihvatljivi troškovi: </a:t>
            </a:r>
            <a:r>
              <a:rPr lang="hr-HR" dirty="0"/>
              <a:t>organizacija i/ili sudjelovanje na sajmovima; izrada promotivnih materijala, multimedijalni proizvodi, web razvoj i promocija; kupnja oglasnog prostora; promotivne kampanje i organizacija namjenski promotivnih događanja, uključujući edukativne ture; radionice i seminari; promotivne aktivnosti putem različitih komunikacijskih kanala, promotivne aktivnosti na prodajnim mjestima od nacionalnog značaja ili EU ili </a:t>
            </a:r>
            <a:r>
              <a:rPr lang="hr-HR" dirty="0" err="1"/>
              <a:t>HoReCa</a:t>
            </a:r>
            <a:r>
              <a:rPr lang="hr-HR" dirty="0"/>
              <a:t> kanala. </a:t>
            </a:r>
          </a:p>
          <a:p>
            <a:r>
              <a:rPr lang="hr-HR" dirty="0"/>
              <a:t>Potpora </a:t>
            </a:r>
          </a:p>
          <a:p>
            <a:r>
              <a:rPr lang="hr-HR" b="1" dirty="0"/>
              <a:t>Postotak potpore-</a:t>
            </a:r>
            <a:r>
              <a:rPr lang="hr-HR" dirty="0"/>
              <a:t>100 %</a:t>
            </a:r>
          </a:p>
          <a:p>
            <a:r>
              <a:rPr lang="hr-HR" b="1" dirty="0"/>
              <a:t>Iznos potpore -</a:t>
            </a:r>
            <a:r>
              <a:rPr lang="hr-HR" dirty="0"/>
              <a:t> Do 20.000,00 €</a:t>
            </a:r>
          </a:p>
          <a:p>
            <a:r>
              <a:rPr lang="hr-HR" dirty="0"/>
              <a:t>Objavljen pravilnik : NN 111/15  (</a:t>
            </a:r>
            <a:r>
              <a:rPr lang="hr-HR" dirty="0">
                <a:hlinkClick r:id="rId2"/>
              </a:rPr>
              <a:t>http://narodne-novine.nn.hr/clanci/sluzbeni/2015_10_111_2146.html</a:t>
            </a:r>
            <a:r>
              <a:rPr lang="hr-HR" dirty="0"/>
              <a:t>)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0091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MJERA 11 -Restrukturiranje, modernizacija i povećanje konkurentnosti poljoprivrednih gospodarstava (</a:t>
            </a:r>
            <a:r>
              <a:rPr lang="hr-HR" dirty="0" err="1"/>
              <a:t>PRR</a:t>
            </a:r>
            <a:r>
              <a:rPr lang="hr-HR" dirty="0"/>
              <a:t> 4.1.1.)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hr-HR" b="1" dirty="0"/>
          </a:p>
          <a:p>
            <a:r>
              <a:rPr lang="hr-HR" b="1" dirty="0"/>
              <a:t>Prihvatljivi korisnici</a:t>
            </a:r>
            <a:r>
              <a:rPr lang="hr-HR" dirty="0"/>
              <a:t> Fizičke i pravne osobe upisane u Upisnik poljoprivrednika, Proizvođačke grupe i organizacije priznate sukladno Zakonu o zajedničkoj organizaciji tržišta poljoprivrednih proizvoda i posebnim mjerama i pravilima vezanim za tržište poljoprivrednih proizvoda. </a:t>
            </a:r>
          </a:p>
          <a:p>
            <a:r>
              <a:rPr lang="hr-HR" b="1" dirty="0">
                <a:solidFill>
                  <a:schemeClr val="tx1"/>
                </a:solidFill>
              </a:rPr>
              <a:t>Prihvatljivi troškovi </a:t>
            </a:r>
            <a:r>
              <a:rPr lang="hr-HR" dirty="0"/>
              <a:t>•  ulaganje u građenje i/ili opremanje objekata za životinje, zatvorene/zaštićene prostore, objekte za uzgoj jednogodišnjeg i višegodišnjeg bilja, sjemena i sadnog materijala i gljiva,  skladištenje, hlađenje, čišćenje, sušenje, zamrzavanje, </a:t>
            </a:r>
            <a:r>
              <a:rPr lang="hr-HR" dirty="0" err="1"/>
              <a:t>klasiranje</a:t>
            </a:r>
            <a:r>
              <a:rPr lang="hr-HR" dirty="0"/>
              <a:t> i pakiranje proizvoda, •  ulaganje u opremu za berbu, sortiranje i pakiranje vlastitih poljoprivrednih proizvoda, •  ulaganje u kupnju nove poljoprivredne mehanizacije i opreme i gospodarskih vozila uključujući sektor vinogradarstva, •  ulaganje u podizanje novih i/ili restrukturiranje postojećih višegodišnjih nasada isključujući restrukturiranje postojećih vinograda za proizvodnju grožđa za vino, •  ulaganje u izgradnju i/ili opremanje novih sustava za navodnjavanje na poljoprivrednom gospodarstvu, te poboljšanje postojećih sustava/opreme za navodnjavanje na poljoprivrednom gospodarstvu te kupnju zemljišta i objekata radi realizacije projekta.</a:t>
            </a:r>
          </a:p>
          <a:p>
            <a:endParaRPr lang="hr-HR" dirty="0"/>
          </a:p>
          <a:p>
            <a:r>
              <a:rPr lang="hr-HR" b="1" dirty="0"/>
              <a:t>Postotak potpore</a:t>
            </a:r>
            <a:r>
              <a:rPr lang="hr-HR" dirty="0"/>
              <a:t>-50-90 %</a:t>
            </a:r>
          </a:p>
          <a:p>
            <a:r>
              <a:rPr lang="hr-HR" b="1" dirty="0"/>
              <a:t>Iznos potpore</a:t>
            </a:r>
            <a:r>
              <a:rPr lang="hr-HR" dirty="0"/>
              <a:t> - Do 20.000,00 €</a:t>
            </a:r>
          </a:p>
          <a:p>
            <a:r>
              <a:rPr lang="hr-HR" b="1" dirty="0"/>
              <a:t>Objavljen pravilnik </a:t>
            </a:r>
            <a:r>
              <a:rPr lang="hr-HR" dirty="0"/>
              <a:t>: NN 7/15 ; http://narodne-novine.nn.hr/clanci/sluzbeni/2015_01_7_125.html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44758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446567"/>
            <a:ext cx="8596668" cy="6188149"/>
          </a:xfrm>
        </p:spPr>
        <p:txBody>
          <a:bodyPr>
            <a:normAutofit lnSpcReduction="10000"/>
          </a:bodyPr>
          <a:lstStyle/>
          <a:p>
            <a:r>
              <a:rPr lang="hr-HR" dirty="0"/>
              <a:t>Mjere 12, 13, i 14 namijenjene su korisniku </a:t>
            </a:r>
            <a:r>
              <a:rPr lang="hr-HR" dirty="0" err="1"/>
              <a:t>LAG</a:t>
            </a:r>
            <a:r>
              <a:rPr lang="hr-HR" dirty="0"/>
              <a:t> SAVA, koji će putem tih programa omogućiti provedbu strategija </a:t>
            </a:r>
            <a:r>
              <a:rPr lang="hr-HR" dirty="0" err="1"/>
              <a:t>LAG</a:t>
            </a:r>
            <a:r>
              <a:rPr lang="hr-HR" dirty="0"/>
              <a:t>-a, te funkcioniranje </a:t>
            </a:r>
            <a:r>
              <a:rPr lang="hr-HR" dirty="0" err="1"/>
              <a:t>LAG</a:t>
            </a:r>
            <a:r>
              <a:rPr lang="hr-HR" dirty="0"/>
              <a:t>-a u budućnosti.</a:t>
            </a:r>
          </a:p>
          <a:p>
            <a:r>
              <a:rPr lang="hr-HR" b="1" dirty="0"/>
              <a:t>MJERA 12 (Priprema i provedba aktivnosti sudjelovanja lokalne akcijske grupe - </a:t>
            </a:r>
            <a:r>
              <a:rPr lang="hr-HR" b="1" dirty="0" err="1"/>
              <a:t>PRR</a:t>
            </a:r>
            <a:r>
              <a:rPr lang="hr-HR" b="1" dirty="0"/>
              <a:t> 19.3.1.),</a:t>
            </a:r>
            <a:r>
              <a:rPr lang="hr-HR" dirty="0"/>
              <a:t> omogućiti će pripremu projekata suradnje, kako bi budući projekti suradnje bili realizirani. Potreba za ovom mjerom proizlazi iz dosadašnjeg iskustva u traženju partnera i razvoju projekata s drugim područjima, prvenstveno u financijskom smislu i zbog toga se od ove mjere očekuje da će osigurati suradnju sa ostalim potencijalnim partnerima</a:t>
            </a:r>
          </a:p>
          <a:p>
            <a:r>
              <a:rPr lang="hr-HR" b="1" dirty="0"/>
              <a:t>MJERA 13 (Provedba aktivnosti sudjelovanja lokalne akcijske grupe - </a:t>
            </a:r>
            <a:r>
              <a:rPr lang="hr-HR" b="1" dirty="0" err="1"/>
              <a:t>PRR</a:t>
            </a:r>
            <a:r>
              <a:rPr lang="hr-HR" b="1" dirty="0"/>
              <a:t> 19.3.2.)</a:t>
            </a:r>
            <a:r>
              <a:rPr lang="hr-HR" dirty="0"/>
              <a:t>,omogućiti će razmjenu iskustava i primjera dobre prakse, prijenos znanja, poboljšanje kapaciteta </a:t>
            </a:r>
            <a:r>
              <a:rPr lang="hr-HR" dirty="0" err="1"/>
              <a:t>LAG</a:t>
            </a:r>
            <a:r>
              <a:rPr lang="hr-HR" dirty="0"/>
              <a:t>-a, promocija inovacija i stvaranje mreža. Suradnja i dijeljenje iskustava u projektima transnacionalne suradnje je učinkovit način da se pristupi novim idejama, inovativnim pristupima i novim vještinama.</a:t>
            </a:r>
          </a:p>
          <a:p>
            <a:r>
              <a:rPr lang="hr-HR" b="1" dirty="0"/>
              <a:t>MJERA 14  (Tekući troškovi i animacija - </a:t>
            </a:r>
            <a:r>
              <a:rPr lang="hr-HR" b="1" dirty="0" err="1"/>
              <a:t>PRR</a:t>
            </a:r>
            <a:r>
              <a:rPr lang="hr-HR" b="1" dirty="0"/>
              <a:t> 19.4.1.),</a:t>
            </a:r>
            <a:r>
              <a:rPr lang="hr-HR" dirty="0"/>
              <a:t>omogućiti će prvenstveno funkcioniranje </a:t>
            </a:r>
            <a:r>
              <a:rPr lang="hr-HR" dirty="0" err="1"/>
              <a:t>LAG</a:t>
            </a:r>
            <a:r>
              <a:rPr lang="hr-HR" dirty="0"/>
              <a:t>-a , jačanje kapaciteta među stanovnicima </a:t>
            </a:r>
            <a:r>
              <a:rPr lang="hr-HR" dirty="0" err="1"/>
              <a:t>LAG</a:t>
            </a:r>
            <a:r>
              <a:rPr lang="hr-HR" dirty="0"/>
              <a:t> područja; pomoć u razvoju i realizaciji projektnih ideja stanovništva; podupiranje inovativnih lokalnih rješenja za probleme područja; razvoj, organizacija i vođenje </a:t>
            </a:r>
            <a:r>
              <a:rPr lang="hr-HR" dirty="0" err="1"/>
              <a:t>LAG</a:t>
            </a:r>
            <a:r>
              <a:rPr lang="hr-HR" dirty="0"/>
              <a:t>-a, uključujući projekte suradnje te praćenje, evaluacija i izvještavanje.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556625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Odabir projekata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/>
          <a:lstStyle/>
          <a:p>
            <a:r>
              <a:rPr lang="hr-HR" dirty="0"/>
              <a:t>Jedan od najvažnijih i u smislu razvojnih utjecaja kritičnih kriterija uspjeha provedbe </a:t>
            </a:r>
            <a:r>
              <a:rPr lang="hr-HR" dirty="0" err="1"/>
              <a:t>LRS</a:t>
            </a:r>
            <a:r>
              <a:rPr lang="hr-HR" dirty="0"/>
              <a:t> </a:t>
            </a:r>
            <a:r>
              <a:rPr lang="hr-HR" dirty="0" err="1"/>
              <a:t>LAG</a:t>
            </a:r>
            <a:r>
              <a:rPr lang="hr-HR" dirty="0"/>
              <a:t> SAVA jest način odabira i praćenja učinaka razvojnih projekata financiranih kroz sredstva </a:t>
            </a:r>
            <a:r>
              <a:rPr lang="hr-HR" dirty="0" err="1"/>
              <a:t>PRR</a:t>
            </a:r>
            <a:r>
              <a:rPr lang="hr-HR" dirty="0"/>
              <a:t>-a. Stoga, kako bi se osiguralo ostvarenje planiranih ciljeva, a time i konačna uspješnost, smislenost i održivost samog </a:t>
            </a:r>
            <a:r>
              <a:rPr lang="hr-HR" dirty="0" err="1"/>
              <a:t>LAG</a:t>
            </a:r>
            <a:r>
              <a:rPr lang="hr-HR" dirty="0"/>
              <a:t>-a SAVA, </a:t>
            </a:r>
            <a:r>
              <a:rPr lang="hr-HR" dirty="0" err="1"/>
              <a:t>LAG</a:t>
            </a:r>
            <a:r>
              <a:rPr lang="hr-HR" dirty="0"/>
              <a:t> će uspostaviti jasne, objektivne i transparentne kriterije i procedure odabira, financiranja, praćenja i evaluacije učinaka razvojnih projekata. Svi ovi elementi definirani su u fazi izrade ove lokalne razvojne strategije kroz Pravilnik o načinu i kriterijima odabira, financiranja, praćenja i mjerenja učinaka razvojnih projekata </a:t>
            </a:r>
            <a:r>
              <a:rPr lang="hr-HR" dirty="0" err="1"/>
              <a:t>LAG</a:t>
            </a:r>
            <a:r>
              <a:rPr lang="hr-HR" dirty="0"/>
              <a:t> SAVA koji je izrađen sukladno dobroj praksi, zakonskim i programskim aktima RH, EU i </a:t>
            </a:r>
            <a:r>
              <a:rPr lang="hr-HR" dirty="0" err="1"/>
              <a:t>PRR</a:t>
            </a:r>
            <a:r>
              <a:rPr lang="hr-HR" dirty="0"/>
              <a:t>-a, a posebice sukladno LEADER načelima i preporukama koji će biti usvojen na sjednici Upravnog odbora </a:t>
            </a:r>
            <a:r>
              <a:rPr lang="hr-HR" dirty="0" err="1"/>
              <a:t>LAG</a:t>
            </a:r>
            <a:r>
              <a:rPr lang="hr-HR" dirty="0"/>
              <a:t>-a SAVA.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067065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Navedeni Pravilnik definirat će sve ključne korake odabira projekata i to: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1. Pripremu i objavu javnog poziva za dostavu projektnih prijedloga</a:t>
            </a:r>
          </a:p>
          <a:p>
            <a:r>
              <a:rPr lang="hr-HR" dirty="0"/>
              <a:t>2. Uspostavu Povjerenstva za procjenu i odabir projekata</a:t>
            </a:r>
          </a:p>
          <a:p>
            <a:r>
              <a:rPr lang="hr-HR" dirty="0"/>
              <a:t>3. Administrativnu provjeru prijavljenih projekata</a:t>
            </a:r>
          </a:p>
          <a:p>
            <a:r>
              <a:rPr lang="hr-HR" dirty="0"/>
              <a:t>4. Procjenu kvalitete i rangiranje prijavljenih projekata </a:t>
            </a:r>
          </a:p>
          <a:p>
            <a:r>
              <a:rPr lang="hr-HR" dirty="0"/>
              <a:t>5. Odabir projekata od strane </a:t>
            </a:r>
            <a:r>
              <a:rPr lang="hr-HR" dirty="0" err="1"/>
              <a:t>UO</a:t>
            </a:r>
            <a:r>
              <a:rPr lang="hr-HR" dirty="0"/>
              <a:t> </a:t>
            </a:r>
            <a:r>
              <a:rPr lang="hr-HR" dirty="0" err="1"/>
              <a:t>LAG</a:t>
            </a:r>
            <a:r>
              <a:rPr lang="hr-HR" dirty="0"/>
              <a:t> SAVA</a:t>
            </a:r>
          </a:p>
          <a:p>
            <a:r>
              <a:rPr lang="hr-HR" dirty="0"/>
              <a:t>6. Postupke komunikacije s </a:t>
            </a:r>
            <a:r>
              <a:rPr lang="hr-HR" dirty="0" err="1"/>
              <a:t>APPRRR</a:t>
            </a:r>
            <a:r>
              <a:rPr lang="hr-HR" dirty="0"/>
              <a:t> do konačne odluke i potpisivanja ugovora o financiranju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75807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925033"/>
            <a:ext cx="8596668" cy="5116329"/>
          </a:xfrm>
        </p:spPr>
        <p:txBody>
          <a:bodyPr>
            <a:normAutofit lnSpcReduction="10000"/>
          </a:bodyPr>
          <a:lstStyle/>
          <a:p>
            <a:r>
              <a:rPr lang="hr-HR" dirty="0"/>
              <a:t>Temeljem usvojenih programa mjera </a:t>
            </a:r>
            <a:r>
              <a:rPr lang="hr-HR" dirty="0" err="1"/>
              <a:t>LRS</a:t>
            </a:r>
            <a:r>
              <a:rPr lang="hr-HR" dirty="0"/>
              <a:t>-a </a:t>
            </a:r>
            <a:r>
              <a:rPr lang="hr-HR" dirty="0" err="1"/>
              <a:t>LAG</a:t>
            </a:r>
            <a:r>
              <a:rPr lang="hr-HR" dirty="0"/>
              <a:t> SAVA za programsko razdoblje od 2014.-2020., Ured </a:t>
            </a:r>
            <a:r>
              <a:rPr lang="hr-HR" dirty="0" err="1"/>
              <a:t>LAG</a:t>
            </a:r>
            <a:r>
              <a:rPr lang="hr-HR" dirty="0"/>
              <a:t>-a izrađuje, a </a:t>
            </a:r>
            <a:r>
              <a:rPr lang="hr-HR" dirty="0" err="1"/>
              <a:t>UO</a:t>
            </a:r>
            <a:r>
              <a:rPr lang="hr-HR" dirty="0"/>
              <a:t> </a:t>
            </a:r>
            <a:r>
              <a:rPr lang="hr-HR" dirty="0" err="1"/>
              <a:t>LAG</a:t>
            </a:r>
            <a:r>
              <a:rPr lang="hr-HR" dirty="0"/>
              <a:t>-a usvaja Program objave javnih poziva na godišnjoj razini. Program će potom u obliku najave biti dostupan na stranicama </a:t>
            </a:r>
            <a:r>
              <a:rPr lang="hr-HR" dirty="0" err="1"/>
              <a:t>LAG</a:t>
            </a:r>
            <a:r>
              <a:rPr lang="hr-HR" dirty="0"/>
              <a:t> SAVA kako bi se svim zainteresiranima omogućila pravodobna priprema za sudjelovanje u natječaju za svaku pojedinu godinu provedbe </a:t>
            </a:r>
            <a:r>
              <a:rPr lang="hr-HR" dirty="0" err="1"/>
              <a:t>LRS</a:t>
            </a:r>
            <a:r>
              <a:rPr lang="hr-HR" dirty="0"/>
              <a:t>. </a:t>
            </a:r>
          </a:p>
          <a:p>
            <a:r>
              <a:rPr lang="hr-HR" dirty="0"/>
              <a:t>Javni poziv sa svim uputama i prijavnom dokumentacijom priprema Ured </a:t>
            </a:r>
            <a:r>
              <a:rPr lang="hr-HR" dirty="0" err="1"/>
              <a:t>LAG</a:t>
            </a:r>
            <a:r>
              <a:rPr lang="hr-HR" dirty="0"/>
              <a:t> SAVA sukladno Programu objave, koji </a:t>
            </a:r>
            <a:r>
              <a:rPr lang="hr-HR" dirty="0" err="1"/>
              <a:t>UO</a:t>
            </a:r>
            <a:r>
              <a:rPr lang="hr-HR" dirty="0"/>
              <a:t> </a:t>
            </a:r>
            <a:r>
              <a:rPr lang="hr-HR" dirty="0" err="1"/>
              <a:t>LAG</a:t>
            </a:r>
            <a:r>
              <a:rPr lang="hr-HR" dirty="0"/>
              <a:t> SAVA nadzire te ukoliko je suglasan i usvaja zajedno s odlukom o načinu i datumu objave te datumu zatvaranja javnog poziva. Minimalni razmak između datuma objave i datuma zatvaranja određuje se sukladno vrsti javnog poziva i složenosti prijave, ali ne smije biti kraći od četrdeset (40) dana. Tijekom trajanja javnog poziva, Ured </a:t>
            </a:r>
            <a:r>
              <a:rPr lang="hr-HR" dirty="0" err="1"/>
              <a:t>LAG</a:t>
            </a:r>
            <a:r>
              <a:rPr lang="hr-HR" dirty="0"/>
              <a:t>-a će biti na raspolaganju u smislu pružanja informacija svim zainteresiranima od datuma objave do najviše petnaest (15) dana prije datuma zatvaranja natječaja pri tome poštujući pravilo jednakog tretmana što znači da će sva pitanja i svi odgovori biti objavljeni na stranicama na kojima je objavljen i natječaj u odjeljku pitanja i odgovori najkasnije sedam (7) dana do zatvaranja natječaja.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669908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Sadržaj javnog poziva čine: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Informacija o javnom pozivu s brojem, nazivom i programskim okvirom javnog poziva (poveznicom na </a:t>
            </a:r>
            <a:r>
              <a:rPr lang="hr-HR" dirty="0" err="1"/>
              <a:t>PRR</a:t>
            </a:r>
            <a:r>
              <a:rPr lang="hr-HR" dirty="0"/>
              <a:t>, te specifičnu mjeru </a:t>
            </a:r>
            <a:r>
              <a:rPr lang="hr-HR" dirty="0" err="1"/>
              <a:t>LRS</a:t>
            </a:r>
            <a:r>
              <a:rPr lang="hr-HR" dirty="0"/>
              <a:t> </a:t>
            </a:r>
            <a:r>
              <a:rPr lang="hr-HR" dirty="0" err="1"/>
              <a:t>LAG</a:t>
            </a:r>
            <a:r>
              <a:rPr lang="hr-HR" dirty="0"/>
              <a:t> SAVA), datumom objave i zatvaranja, kontakt podacima </a:t>
            </a:r>
            <a:r>
              <a:rPr lang="hr-HR" dirty="0" err="1"/>
              <a:t>LAG</a:t>
            </a:r>
            <a:r>
              <a:rPr lang="hr-HR" dirty="0"/>
              <a:t> SAVA, prihvatljivim korisnicima, područjima i drugim uvjetima potpore, raspoloživim sredstvima za specifični javni poziv te adresom na kojoj se mogu naći svi potrebni dokumenti za prijavu; </a:t>
            </a:r>
          </a:p>
          <a:p>
            <a:pPr lvl="0"/>
            <a:r>
              <a:rPr lang="hr-HR" dirty="0"/>
              <a:t>Upute za prijavitelje s detaljnim informacija o uvjetima, rokovima i načinu prijave, dostave dokumentacije te provedbe operacije, kriterijima i postupcima odabira, te financijskim i administrativnim odredbama;</a:t>
            </a:r>
          </a:p>
          <a:p>
            <a:pPr lvl="0"/>
            <a:r>
              <a:rPr lang="hr-HR" dirty="0"/>
              <a:t>Prijavni obrasci za narativni i financijski dio prijave.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2300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SWOT</a:t>
            </a:r>
            <a:r>
              <a:rPr lang="hr-HR" dirty="0"/>
              <a:t> analiza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Analizirajući cjelokupno područje </a:t>
            </a:r>
            <a:r>
              <a:rPr lang="hr-HR" dirty="0" err="1"/>
              <a:t>LAG</a:t>
            </a:r>
            <a:r>
              <a:rPr lang="hr-HR" dirty="0"/>
              <a:t>-a SAVA tijekom izrade </a:t>
            </a:r>
            <a:r>
              <a:rPr lang="hr-HR" dirty="0" err="1"/>
              <a:t>LRS</a:t>
            </a:r>
            <a:r>
              <a:rPr lang="hr-HR" dirty="0"/>
              <a:t>, te koristeći podatke dobivene u komunikaciji sa nadležnim institucijama izvedena je </a:t>
            </a:r>
            <a:r>
              <a:rPr lang="hr-HR" dirty="0" err="1"/>
              <a:t>SWOT</a:t>
            </a:r>
            <a:r>
              <a:rPr lang="hr-HR" dirty="0"/>
              <a:t> analiza koja označava prikaz snaga i prilika, te slabosti i prijetnji za područje </a:t>
            </a:r>
            <a:r>
              <a:rPr lang="hr-HR" dirty="0" err="1"/>
              <a:t>LAG</a:t>
            </a:r>
            <a:r>
              <a:rPr lang="hr-HR" dirty="0"/>
              <a:t>-a.</a:t>
            </a:r>
          </a:p>
          <a:p>
            <a:r>
              <a:rPr lang="hr-HR" dirty="0"/>
              <a:t>Rezultati analize stanja govore o izuzetnom geoprometnom položaju, bogatoj kulturnoj baštini i tradiciji kao najvećim snagama područja. Velika površina </a:t>
            </a:r>
            <a:r>
              <a:rPr lang="hr-HR" dirty="0" err="1"/>
              <a:t>LAG</a:t>
            </a:r>
            <a:r>
              <a:rPr lang="hr-HR" dirty="0"/>
              <a:t>-a u blizini Zagreba govori o potencijalima ali i obavezi očuvanja prostora koji su na području </a:t>
            </a:r>
            <a:r>
              <a:rPr lang="hr-HR" dirty="0" err="1"/>
              <a:t>LAG</a:t>
            </a:r>
            <a:r>
              <a:rPr lang="hr-HR" dirty="0"/>
              <a:t>-a različiti, od slabo naseljenih ruralnih područja, do urbanih sredina gradova </a:t>
            </a:r>
            <a:r>
              <a:rPr lang="hr-HR" dirty="0" err="1"/>
              <a:t>LAG</a:t>
            </a:r>
            <a:r>
              <a:rPr lang="hr-HR" dirty="0"/>
              <a:t>-a.</a:t>
            </a:r>
          </a:p>
        </p:txBody>
      </p:sp>
    </p:spTree>
    <p:extLst>
      <p:ext uri="{BB962C8B-B14F-4D97-AF65-F5344CB8AC3E}">
        <p14:creationId xmlns:p14="http://schemas.microsoft.com/office/powerpoint/2010/main" val="26580137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Članovi izbornog povjerenstva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Svaki javni poziv podrazumijeva uspostavu povjerenstva za provedbu postupka procjene i ocjene projektnih prijedloga za navedeni poziv. Ovo tijelo pod nazivom Povjerenstvo za procjenu i odabir projektnih prijedloga u sastavu od pet (5) članova imenuje Upravni odbor </a:t>
            </a:r>
            <a:r>
              <a:rPr lang="hr-HR" dirty="0" err="1"/>
              <a:t>LAG</a:t>
            </a:r>
            <a:r>
              <a:rPr lang="hr-HR" dirty="0"/>
              <a:t>-a SAVA temeljem unaprijed dogovorenih kriterija koji uključuju:</a:t>
            </a:r>
          </a:p>
          <a:p>
            <a:endParaRPr lang="hr-HR" dirty="0"/>
          </a:p>
        </p:txBody>
      </p:sp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067988"/>
              </p:ext>
            </p:extLst>
          </p:nvPr>
        </p:nvGraphicFramePr>
        <p:xfrm>
          <a:off x="1703841" y="3875576"/>
          <a:ext cx="6780940" cy="2514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0932">
                  <a:extLst>
                    <a:ext uri="{9D8B030D-6E8A-4147-A177-3AD203B41FA5}">
                      <a16:colId xmlns:a16="http://schemas.microsoft.com/office/drawing/2014/main" val="2533258363"/>
                    </a:ext>
                  </a:extLst>
                </a:gridCol>
                <a:gridCol w="3070008">
                  <a:extLst>
                    <a:ext uri="{9D8B030D-6E8A-4147-A177-3AD203B41FA5}">
                      <a16:colId xmlns:a16="http://schemas.microsoft.com/office/drawing/2014/main" val="3974139243"/>
                    </a:ext>
                  </a:extLst>
                </a:gridCol>
              </a:tblGrid>
              <a:tr h="3042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Kriterij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Dokazna dokumentacija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2335642"/>
                  </a:ext>
                </a:extLst>
              </a:tr>
              <a:tr h="635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Stručnost u specifičnom sektoru Javnog poziva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Životopis, popis referentnih poslova  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2515648"/>
                  </a:ext>
                </a:extLst>
              </a:tr>
              <a:tr h="3042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Neovisnost/nepristranost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Izjava o neovisnosti/nepristranosti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6152597"/>
                  </a:ext>
                </a:extLst>
              </a:tr>
              <a:tr h="3042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Raspoloživost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Izjava o dostupnosti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0234655"/>
                  </a:ext>
                </a:extLst>
              </a:tr>
              <a:tr h="9664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>
                          <a:effectLst/>
                        </a:rPr>
                        <a:t>Poslovnosti i spremnosti uvažanja pravilnikom i poslovnikom definiranih procedura i postupaka</a:t>
                      </a:r>
                      <a:endParaRPr lang="hr-HR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r-HR" sz="1200" dirty="0">
                          <a:effectLst/>
                        </a:rPr>
                        <a:t>Izjava o poznavanju i prihvaćanju odredbi Pravilnika i Poslovnika za procjenu i odabir prijedloga</a:t>
                      </a:r>
                      <a:endParaRPr lang="hr-H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9430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3079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Sukob interesa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73027" y="2158409"/>
            <a:ext cx="8596668" cy="4816549"/>
          </a:xfrm>
        </p:spPr>
        <p:txBody>
          <a:bodyPr/>
          <a:lstStyle/>
          <a:p>
            <a:r>
              <a:rPr lang="hr-HR" b="1" dirty="0"/>
              <a:t>Kako bi se izbjegao sukob interesa, </a:t>
            </a:r>
            <a:r>
              <a:rPr lang="hr-HR" dirty="0"/>
              <a:t>sve osobe uključene u procese zaprimanja, otvaranja, obrade, ocjenjivanja i donošenja odluka će Izjavom prihvatiti izuzeće u bilo kojoj fazi postupka i to na vlastiti zahtjev i/ili ostalih uključenih dionika u procesu. S time će se onemogućiti da svojom odlukom, ili drugim djelovanjem, uključeni pogoduju sebi, ili sebi bliskim osobama, i osobama s kojima su povezani u slučajevima obiteljske povezanosti, ekonomskih interesa, ili drugog zajedničkog interesa.</a:t>
            </a:r>
          </a:p>
          <a:p>
            <a:r>
              <a:rPr lang="hr-HR" dirty="0"/>
              <a:t>Na sjednicu Povjerenstva za procjenu i odabir pozivaju se tri (3) odabrana člana, dok se preostala dva (2) smatraju pričuvnim članovima. Otvaranje, provjera i ocjena prijava odvija se na sjednici Povjerenstva koja nije javna u roku od najviše deset (10) dana od zatvaranja javnog poziva. Na sjednici se vodi Zapisnik o radu Povjerenstva.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9023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Administrativna provjera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Administrativna provjera podrazumijeva provjeru administrativnih uvjeta prihvatljivosti projektnog prijedloga koji uključuju cjelovitost i ispravnost dostavljene prijavne dokumentacije, pravodobnost dostave prijavne dokumentacije (unutar definiranih rokova), prihvatljivost prijavitelja i predložene operacije objavljenom javnom pozivu.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87310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Rangiranje projekata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Procjena kvalitete i rangiranje prijavljenih projekata</a:t>
            </a:r>
            <a:r>
              <a:rPr lang="hr-HR" dirty="0"/>
              <a:t> temelji se na kriterijima procjene koji su definirani u samom javnom pozivu, odnosno uputama za prijavitelje. Popis kriterija za ocjenjivanje dio je Pravilnika rada Povjerenstva za procjenu i odabir. Sukladno definiranim kriterijima, članovi Povjerenstva samostalno i neovisno ispunjavaju Obrazac za ocjenu projektnih prijedloga. Ocjene se zbrajaju te unose u zbirni Obrazac za ocjenu projektnih prijedloga. Rezultati postupka iznose se u Zapisniku koji se dostavlja Skupštini </a:t>
            </a:r>
            <a:r>
              <a:rPr lang="hr-HR" dirty="0" err="1"/>
              <a:t>LAG</a:t>
            </a:r>
            <a:r>
              <a:rPr lang="hr-HR" dirty="0"/>
              <a:t>-a na konačno usvajanje i donošenje Odluke o prihvaćanju ili neprihvaćanju projektnog prijedloga.  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14005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Sve Odluke podložne su žalbenom postupku koji mora biti utemeljen na argumentima i temeljem kojeg prijavitelj može dobiti uvid u Zbirni obrazac za ocjenu. O žalbi odlučuje Upravni odbor </a:t>
            </a:r>
            <a:r>
              <a:rPr lang="hr-HR" b="1" dirty="0" err="1"/>
              <a:t>LAG</a:t>
            </a:r>
            <a:r>
              <a:rPr lang="hr-HR" b="1" dirty="0"/>
              <a:t>-a SAVA. </a:t>
            </a:r>
            <a:endParaRPr lang="hr-HR" dirty="0"/>
          </a:p>
          <a:p>
            <a:r>
              <a:rPr lang="hr-HR" b="1" dirty="0"/>
              <a:t>Odobreni projekti se upućuju </a:t>
            </a:r>
            <a:r>
              <a:rPr lang="hr-HR" b="1" dirty="0" err="1"/>
              <a:t>APPRRR</a:t>
            </a:r>
            <a:r>
              <a:rPr lang="hr-HR" b="1" dirty="0"/>
              <a:t> na konačno odobrenje financiranja.</a:t>
            </a:r>
          </a:p>
          <a:p>
            <a:r>
              <a:rPr lang="hr-HR" b="1" dirty="0"/>
              <a:t>Nakon odobrenja projekta od strane </a:t>
            </a:r>
            <a:r>
              <a:rPr lang="hr-HR" b="1" dirty="0" err="1"/>
              <a:t>APPRRR</a:t>
            </a:r>
            <a:r>
              <a:rPr lang="hr-HR" b="1" dirty="0"/>
              <a:t> zahtjev za isplatu podnosi se kroz </a:t>
            </a:r>
            <a:r>
              <a:rPr lang="hr-HR" b="1" dirty="0" err="1"/>
              <a:t>Agronet</a:t>
            </a:r>
            <a:r>
              <a:rPr lang="hr-HR" b="1" dirty="0"/>
              <a:t> aplikaciju  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341273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0884338"/>
              </p:ext>
            </p:extLst>
          </p:nvPr>
        </p:nvGraphicFramePr>
        <p:xfrm>
          <a:off x="677334" y="609600"/>
          <a:ext cx="8596667" cy="5804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8800">
                  <a:extLst>
                    <a:ext uri="{9D8B030D-6E8A-4147-A177-3AD203B41FA5}">
                      <a16:colId xmlns:a16="http://schemas.microsoft.com/office/drawing/2014/main" val="1057213543"/>
                    </a:ext>
                  </a:extLst>
                </a:gridCol>
                <a:gridCol w="604660">
                  <a:extLst>
                    <a:ext uri="{9D8B030D-6E8A-4147-A177-3AD203B41FA5}">
                      <a16:colId xmlns:a16="http://schemas.microsoft.com/office/drawing/2014/main" val="2293634720"/>
                    </a:ext>
                  </a:extLst>
                </a:gridCol>
                <a:gridCol w="604660">
                  <a:extLst>
                    <a:ext uri="{9D8B030D-6E8A-4147-A177-3AD203B41FA5}">
                      <a16:colId xmlns:a16="http://schemas.microsoft.com/office/drawing/2014/main" val="2200309228"/>
                    </a:ext>
                  </a:extLst>
                </a:gridCol>
                <a:gridCol w="603830">
                  <a:extLst>
                    <a:ext uri="{9D8B030D-6E8A-4147-A177-3AD203B41FA5}">
                      <a16:colId xmlns:a16="http://schemas.microsoft.com/office/drawing/2014/main" val="3424611765"/>
                    </a:ext>
                  </a:extLst>
                </a:gridCol>
                <a:gridCol w="603830">
                  <a:extLst>
                    <a:ext uri="{9D8B030D-6E8A-4147-A177-3AD203B41FA5}">
                      <a16:colId xmlns:a16="http://schemas.microsoft.com/office/drawing/2014/main" val="2764239936"/>
                    </a:ext>
                  </a:extLst>
                </a:gridCol>
                <a:gridCol w="603830">
                  <a:extLst>
                    <a:ext uri="{9D8B030D-6E8A-4147-A177-3AD203B41FA5}">
                      <a16:colId xmlns:a16="http://schemas.microsoft.com/office/drawing/2014/main" val="3420596050"/>
                    </a:ext>
                  </a:extLst>
                </a:gridCol>
                <a:gridCol w="603830">
                  <a:extLst>
                    <a:ext uri="{9D8B030D-6E8A-4147-A177-3AD203B41FA5}">
                      <a16:colId xmlns:a16="http://schemas.microsoft.com/office/drawing/2014/main" val="3039520193"/>
                    </a:ext>
                  </a:extLst>
                </a:gridCol>
                <a:gridCol w="603830">
                  <a:extLst>
                    <a:ext uri="{9D8B030D-6E8A-4147-A177-3AD203B41FA5}">
                      <a16:colId xmlns:a16="http://schemas.microsoft.com/office/drawing/2014/main" val="857328590"/>
                    </a:ext>
                  </a:extLst>
                </a:gridCol>
                <a:gridCol w="937349">
                  <a:extLst>
                    <a:ext uri="{9D8B030D-6E8A-4147-A177-3AD203B41FA5}">
                      <a16:colId xmlns:a16="http://schemas.microsoft.com/office/drawing/2014/main" val="2758793232"/>
                    </a:ext>
                  </a:extLst>
                </a:gridCol>
                <a:gridCol w="1300812">
                  <a:extLst>
                    <a:ext uri="{9D8B030D-6E8A-4147-A177-3AD203B41FA5}">
                      <a16:colId xmlns:a16="http://schemas.microsoft.com/office/drawing/2014/main" val="1798590722"/>
                    </a:ext>
                  </a:extLst>
                </a:gridCol>
                <a:gridCol w="1081236">
                  <a:extLst>
                    <a:ext uri="{9D8B030D-6E8A-4147-A177-3AD203B41FA5}">
                      <a16:colId xmlns:a16="http://schemas.microsoft.com/office/drawing/2014/main" val="592063742"/>
                    </a:ext>
                  </a:extLst>
                </a:gridCol>
              </a:tblGrid>
              <a:tr h="1203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BROJ NATJEČAJA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br>
                        <a:rPr lang="hr-HR" sz="1400">
                          <a:effectLst/>
                        </a:rPr>
                      </a:br>
                      <a:r>
                        <a:rPr lang="hr-HR" sz="1400">
                          <a:effectLst/>
                        </a:rPr>
                        <a:t>MJERA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2016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2017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2018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2019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2020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2021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2022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UKUPNO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IZNOS PROVEDBE LRS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PO PROJEKTU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extLst>
                  <a:ext uri="{0D108BD9-81ED-4DB2-BD59-A6C34878D82A}">
                    <a16:rowId xmlns:a16="http://schemas.microsoft.com/office/drawing/2014/main" val="881432848"/>
                  </a:ext>
                </a:extLst>
              </a:tr>
              <a:tr h="346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150.000,00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1843620283"/>
                  </a:ext>
                </a:extLst>
              </a:tr>
              <a:tr h="346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250.000,00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2023983959"/>
                  </a:ext>
                </a:extLst>
              </a:tr>
              <a:tr h="346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3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4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605565390"/>
                  </a:ext>
                </a:extLst>
              </a:tr>
              <a:tr h="346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4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1486361689"/>
                  </a:ext>
                </a:extLst>
              </a:tr>
              <a:tr h="3463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5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3140311603"/>
                  </a:ext>
                </a:extLst>
              </a:tr>
              <a:tr h="330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6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1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275.000,00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25.000,00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82093359"/>
                  </a:ext>
                </a:extLst>
              </a:tr>
              <a:tr h="330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7 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3285516846"/>
                  </a:ext>
                </a:extLst>
              </a:tr>
              <a:tr h="330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8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60.000,00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2772261733"/>
                  </a:ext>
                </a:extLst>
              </a:tr>
              <a:tr h="330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9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5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12.500,00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2.500,00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1761489704"/>
                  </a:ext>
                </a:extLst>
              </a:tr>
              <a:tr h="330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10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3122745517"/>
                  </a:ext>
                </a:extLst>
              </a:tr>
              <a:tr h="330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Mjera 11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20.000,00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1144304167"/>
                  </a:ext>
                </a:extLst>
              </a:tr>
              <a:tr h="6165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UKUPNO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3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9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13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13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12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8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70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1.412.500,0 </a:t>
                      </a:r>
                      <a:endParaRPr lang="hr-HR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 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7690" marR="47690" marT="0" marB="0"/>
                </a:tc>
                <a:extLst>
                  <a:ext uri="{0D108BD9-81ED-4DB2-BD59-A6C34878D82A}">
                    <a16:rowId xmlns:a16="http://schemas.microsoft.com/office/drawing/2014/main" val="3620799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63620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5865" y="1481470"/>
            <a:ext cx="8596668" cy="1320800"/>
          </a:xfrm>
        </p:spPr>
        <p:txBody>
          <a:bodyPr>
            <a:normAutofit/>
          </a:bodyPr>
          <a:lstStyle/>
          <a:p>
            <a:r>
              <a:rPr lang="hr-HR" sz="5400" dirty="0"/>
              <a:t>Hvala na pažnji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172" y="3043841"/>
            <a:ext cx="5750749" cy="245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1572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SWOT</a:t>
            </a:r>
            <a:r>
              <a:rPr lang="hr-HR" dirty="0"/>
              <a:t> analiza- SNAGE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vi-VN" dirty="0"/>
              <a:t>povoljan geoprometni položaj</a:t>
            </a:r>
            <a:endParaRPr lang="hr-HR" dirty="0"/>
          </a:p>
          <a:p>
            <a:pPr lvl="0"/>
            <a:r>
              <a:rPr lang="vi-VN" dirty="0"/>
              <a:t>bogata kulturna i prirodna baština</a:t>
            </a:r>
            <a:endParaRPr lang="hr-HR" dirty="0"/>
          </a:p>
          <a:p>
            <a:pPr lvl="0"/>
            <a:r>
              <a:rPr lang="vi-VN" dirty="0"/>
              <a:t>postojanje prostorno planskih i razvojnih dokumenata</a:t>
            </a:r>
            <a:endParaRPr lang="hr-HR" dirty="0"/>
          </a:p>
          <a:p>
            <a:pPr lvl="0"/>
            <a:r>
              <a:rPr lang="vi-VN" dirty="0"/>
              <a:t>dobra pokrivenost telekomunikacijska, elektro i plinskom infrastrukturom</a:t>
            </a:r>
            <a:endParaRPr lang="hr-HR" dirty="0"/>
          </a:p>
          <a:p>
            <a:pPr lvl="0"/>
            <a:r>
              <a:rPr lang="vi-VN" dirty="0"/>
              <a:t>razvijena prekogranična, međunarodna i međuregionalna suradnja </a:t>
            </a:r>
            <a:endParaRPr lang="hr-HR" dirty="0"/>
          </a:p>
          <a:p>
            <a:pPr lvl="0"/>
            <a:r>
              <a:rPr lang="vi-VN" dirty="0"/>
              <a:t>institucionalno povezivanje, zajednička priprema projekata </a:t>
            </a:r>
            <a:endParaRPr lang="hr-HR" dirty="0"/>
          </a:p>
          <a:p>
            <a:pPr lvl="0"/>
            <a:r>
              <a:rPr lang="hr-HR" dirty="0"/>
              <a:t>o</a:t>
            </a:r>
            <a:r>
              <a:rPr lang="vi-VN" dirty="0"/>
              <a:t>sigurana primarna zdravstvena skrb</a:t>
            </a:r>
            <a:endParaRPr lang="hr-HR" dirty="0"/>
          </a:p>
          <a:p>
            <a:pPr lvl="0"/>
            <a:r>
              <a:rPr lang="hr-HR" dirty="0"/>
              <a:t>d</a:t>
            </a:r>
            <a:r>
              <a:rPr lang="vi-VN" dirty="0"/>
              <a:t>ugogodišnja tradicija rada udruga na sportskom i kulturno</a:t>
            </a:r>
            <a:r>
              <a:rPr lang="hr-HR" dirty="0"/>
              <a:t>-</a:t>
            </a:r>
            <a:r>
              <a:rPr lang="vi-VN" dirty="0"/>
              <a:t>umjetničkom području</a:t>
            </a:r>
            <a:endParaRPr lang="hr-HR" dirty="0"/>
          </a:p>
          <a:p>
            <a:pPr lvl="0"/>
            <a:r>
              <a:rPr lang="hr-HR" dirty="0"/>
              <a:t>povoljni prirodni uvjeti za poljoprivrednu i stočarsku proizvodnju</a:t>
            </a:r>
          </a:p>
          <a:p>
            <a:pPr lvl="0"/>
            <a:r>
              <a:rPr lang="hr-HR" dirty="0"/>
              <a:t>veliki broj manifestacija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84626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SWOT</a:t>
            </a:r>
            <a:r>
              <a:rPr lang="hr-HR" dirty="0"/>
              <a:t> analiza- SLABOSTI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r-HR" dirty="0"/>
              <a:t>n</a:t>
            </a:r>
            <a:r>
              <a:rPr lang="vi-VN" dirty="0"/>
              <a:t>edovoljna prepoznatljivost područja kao i proizvoda s područja LAG-a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edovoljno iskorištena kulturno povijesna i tradicijska baština u svrhu razvoja turističke ponude </a:t>
            </a:r>
            <a:endParaRPr lang="hr-HR" dirty="0"/>
          </a:p>
          <a:p>
            <a:pPr lvl="0"/>
            <a:r>
              <a:rPr lang="hr-HR" dirty="0"/>
              <a:t>o</a:t>
            </a:r>
            <a:r>
              <a:rPr lang="vi-VN" dirty="0"/>
              <a:t>dumiranje tradicijskih obrta 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edostatak i nedovoljna kvaliteta smještajnih kapaciteta 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eorganiziran i neudružen proizvodno uslužni privatni sektor 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eumreženost proizvođača poljoprivrednih proizvoda 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edostatak prerađivačkih kapaciteta i objekata za preradu poljoprivrednih proizvoda i ekološku poljoprivrednu proizvodnju i finalizaciju proizvoda 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edostatak okrupnjivanja, standardizacije i povećanja kvalitete poljoprivrdene proizvodnje </a:t>
            </a:r>
            <a:endParaRPr lang="hr-HR" dirty="0"/>
          </a:p>
          <a:p>
            <a:pPr lvl="0"/>
            <a:r>
              <a:rPr lang="hr-HR" dirty="0"/>
              <a:t>s</a:t>
            </a:r>
            <a:r>
              <a:rPr lang="vi-VN" dirty="0"/>
              <a:t>tarenje stanovništva</a:t>
            </a:r>
            <a:endParaRPr lang="hr-HR" dirty="0"/>
          </a:p>
          <a:p>
            <a:r>
              <a:rPr lang="hr-HR" dirty="0"/>
              <a:t>n</a:t>
            </a:r>
            <a:r>
              <a:rPr lang="vi-VN" dirty="0"/>
              <a:t>eujednačeni uvjeti života stanovnika u naseljima na području LAG</a:t>
            </a:r>
            <a:r>
              <a:rPr lang="hr-HR" dirty="0"/>
              <a:t>-</a:t>
            </a:r>
            <a:r>
              <a:rPr lang="vi-VN" dirty="0"/>
              <a:t>a, </a:t>
            </a:r>
            <a:endParaRPr lang="hr-HR" dirty="0"/>
          </a:p>
          <a:p>
            <a:pPr lvl="0"/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8905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SWOT</a:t>
            </a:r>
            <a:r>
              <a:rPr lang="hr-HR" dirty="0"/>
              <a:t> analiza- PRILIKE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dostupnost poticajnih mjera za razvoj poduzetništva, investicije i otvaranje novih radnih mjesta</a:t>
            </a:r>
          </a:p>
          <a:p>
            <a:pPr lvl="0"/>
            <a:r>
              <a:rPr lang="hr-HR" dirty="0"/>
              <a:t>postojanje mogućnosti prekogranične suradnje za jačanje gospodarstva </a:t>
            </a:r>
          </a:p>
          <a:p>
            <a:pPr lvl="0"/>
            <a:r>
              <a:rPr lang="hr-HR" dirty="0"/>
              <a:t>ulazak na jedinstveno EU tržište bez administrativnih i carinskih barijera u poslovnim odnosima s partnerima</a:t>
            </a:r>
          </a:p>
          <a:p>
            <a:pPr lvl="0"/>
            <a:r>
              <a:rPr lang="vi-VN" dirty="0"/>
              <a:t>porast potražnje na tržištu HR i EU za proizvodima s oznakom „zemljopisnog porijekla“</a:t>
            </a:r>
            <a:endParaRPr lang="hr-HR" dirty="0"/>
          </a:p>
          <a:p>
            <a:pPr lvl="0"/>
            <a:r>
              <a:rPr lang="vi-VN" dirty="0"/>
              <a:t>porast potražnje za ekskluzivnim poljoprivrednim proizvodima (npr. </a:t>
            </a:r>
            <a:endParaRPr lang="hr-HR" dirty="0"/>
          </a:p>
          <a:p>
            <a:r>
              <a:rPr lang="vi-VN" dirty="0"/>
              <a:t>ekološkim, autohtonim i tradicijskim)</a:t>
            </a:r>
            <a:endParaRPr lang="hr-HR" dirty="0"/>
          </a:p>
          <a:p>
            <a:pPr lvl="0"/>
            <a:r>
              <a:rPr lang="vi-VN" dirty="0"/>
              <a:t>porast potražnje za voćem, povrćem, ukrasnim i ljekovitim biljem i cvijećem koje predstavljaju profitabilnije kulture u proizvodnji po jedinici površine </a:t>
            </a:r>
            <a:endParaRPr lang="hr-HR" dirty="0"/>
          </a:p>
          <a:p>
            <a:r>
              <a:rPr lang="hr-HR" dirty="0"/>
              <a:t>tehnološki napredak</a:t>
            </a:r>
          </a:p>
        </p:txBody>
      </p:sp>
    </p:spTree>
    <p:extLst>
      <p:ext uri="{BB962C8B-B14F-4D97-AF65-F5344CB8AC3E}">
        <p14:creationId xmlns:p14="http://schemas.microsoft.com/office/powerpoint/2010/main" val="110354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SWOT</a:t>
            </a:r>
            <a:r>
              <a:rPr lang="hr-HR" dirty="0"/>
              <a:t> analiza- PRIJETNJE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/>
              <a:t>j</a:t>
            </a:r>
            <a:r>
              <a:rPr lang="vi-VN" dirty="0"/>
              <a:t>aka i rastuća konkurencija proizvođača iz EU,posebice nakon ulaska HR u EU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ereguliran nedovoljno sistemski kontroliran uvoz poljoprivredno prehrambenih proizvoda</a:t>
            </a:r>
            <a:endParaRPr lang="hr-HR" dirty="0"/>
          </a:p>
          <a:p>
            <a:pPr lvl="0"/>
            <a:r>
              <a:rPr lang="hr-HR" dirty="0"/>
              <a:t>n</a:t>
            </a:r>
            <a:r>
              <a:rPr lang="vi-VN" dirty="0"/>
              <a:t>eadekvatni propisi za ruralni razvoj i zaštitu okoliša, nedostatak konkretnih akcijskih planova, posebno za manja ruralna područja</a:t>
            </a:r>
            <a:endParaRPr lang="hr-HR" dirty="0"/>
          </a:p>
          <a:p>
            <a:pPr lvl="0"/>
            <a:r>
              <a:rPr lang="hr-HR" dirty="0"/>
              <a:t>p</a:t>
            </a:r>
            <a:r>
              <a:rPr lang="vi-VN" dirty="0"/>
              <a:t>orezna opterećenja</a:t>
            </a:r>
            <a:endParaRPr lang="hr-HR" dirty="0"/>
          </a:p>
          <a:p>
            <a:pPr lvl="0"/>
            <a:r>
              <a:rPr lang="hr-HR" dirty="0"/>
              <a:t>s</a:t>
            </a:r>
            <a:r>
              <a:rPr lang="vi-VN" dirty="0"/>
              <a:t>manjenje sredstava za sufinanciranje društvene infrastrukture</a:t>
            </a:r>
            <a:endParaRPr lang="hr-HR" dirty="0"/>
          </a:p>
          <a:p>
            <a:pPr lvl="0"/>
            <a:r>
              <a:rPr lang="hr-HR" dirty="0"/>
              <a:t>s</a:t>
            </a:r>
            <a:r>
              <a:rPr lang="vi-VN" dirty="0"/>
              <a:t>porost administracije</a:t>
            </a:r>
            <a:endParaRPr lang="hr-HR" dirty="0"/>
          </a:p>
          <a:p>
            <a:pPr lvl="0"/>
            <a:r>
              <a:rPr lang="hr-HR" dirty="0"/>
              <a:t>o</a:t>
            </a:r>
            <a:r>
              <a:rPr lang="vi-VN" dirty="0"/>
              <a:t>dljev visokoobrazovanih i stručnih kadrova</a:t>
            </a:r>
            <a:endParaRPr lang="hr-HR" dirty="0"/>
          </a:p>
          <a:p>
            <a:pPr lvl="0"/>
            <a:r>
              <a:rPr lang="hr-HR" dirty="0"/>
              <a:t>neriješeni imovinsko pravni odnosi</a:t>
            </a:r>
          </a:p>
          <a:p>
            <a:pPr lvl="0"/>
            <a:r>
              <a:rPr lang="hr-HR" dirty="0"/>
              <a:t>rascjepkanost poljoprivrednih površina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8761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395044"/>
            <a:ext cx="8596668" cy="4622984"/>
          </a:xfrm>
        </p:spPr>
        <p:txBody>
          <a:bodyPr>
            <a:normAutofit/>
          </a:bodyPr>
          <a:lstStyle/>
          <a:p>
            <a:r>
              <a:rPr lang="hr-HR" sz="2400" dirty="0"/>
              <a:t>Nakon određivanja strateškog smjera pristupilo se analizi potreba terena i mogućnostima ostvarenja ciljeva, te je nakon održanih 10 edukacijskih radionica pristiglo preko 100 prijedloga i zahtjeva, koji su analizirani, te je </a:t>
            </a:r>
            <a:r>
              <a:rPr lang="hr-HR" sz="2400" dirty="0" err="1"/>
              <a:t>UO</a:t>
            </a:r>
            <a:r>
              <a:rPr lang="hr-HR" sz="2400" dirty="0"/>
              <a:t> zajedno sa izrađivačem strategije odlučio u narednom razdoblju realizirati 70 projekata putem Mjera ruralnog razvoja, te također samostalno provoditi projektne aktivnosti koje imaju svrhu poboljšanja kvalitete života na prostoru </a:t>
            </a:r>
            <a:r>
              <a:rPr lang="hr-HR" sz="2400" dirty="0" err="1"/>
              <a:t>LAG</a:t>
            </a:r>
            <a:r>
              <a:rPr lang="hr-HR" sz="2400" dirty="0"/>
              <a:t>-a SAVA</a:t>
            </a:r>
          </a:p>
        </p:txBody>
      </p:sp>
    </p:spTree>
    <p:extLst>
      <p:ext uri="{BB962C8B-B14F-4D97-AF65-F5344CB8AC3E}">
        <p14:creationId xmlns:p14="http://schemas.microsoft.com/office/powerpoint/2010/main" val="339478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Vizija i strateški ciljevi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77334" y="1830980"/>
            <a:ext cx="8596668" cy="45060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dirty="0"/>
              <a:t>"Zajednica sretnih i zadovoljnih ljudi u zdravom okruženju, koji svoj napredak temelje na uvažavanju kulturnih i tradicionalnih vrijednosti te učinkovitom i uravnoteženom korištenju svih raspoloživih ljudskih, prirodnih i gospodarskih potencijala".</a:t>
            </a:r>
          </a:p>
          <a:p>
            <a:endParaRPr lang="hr-HR" dirty="0"/>
          </a:p>
          <a:p>
            <a:r>
              <a:rPr lang="hr-HR" dirty="0"/>
              <a:t>Za ostvarenje vizije definirana su 3 cilja, koji su jednako važni i nisu podređeni jedan drugom, već se samo njihovom paralelnom implementacijom u previđenom vremenskom okviru može očekivati ukupan gospodarski, društveni i okolišni napredak prostora </a:t>
            </a:r>
            <a:r>
              <a:rPr lang="hr-HR" dirty="0" err="1"/>
              <a:t>LAG</a:t>
            </a:r>
            <a:r>
              <a:rPr lang="hr-HR" dirty="0"/>
              <a:t>-a.</a:t>
            </a:r>
          </a:p>
          <a:p>
            <a:endParaRPr lang="hr-HR" dirty="0"/>
          </a:p>
          <a:p>
            <a:pPr lvl="0"/>
            <a:r>
              <a:rPr lang="hr-HR" dirty="0"/>
              <a:t>Strateški ciljevi:</a:t>
            </a:r>
          </a:p>
          <a:p>
            <a:pPr marL="0" lvl="0" indent="0">
              <a:buNone/>
            </a:pPr>
            <a:r>
              <a:rPr lang="hr-HR" dirty="0"/>
              <a:t>	1 – POVEĆANJE TURISTIČKE PONUDE I SADRŽAJA </a:t>
            </a:r>
          </a:p>
          <a:p>
            <a:pPr marL="0" lvl="0" indent="0">
              <a:buNone/>
            </a:pPr>
            <a:r>
              <a:rPr lang="hr-HR" dirty="0"/>
              <a:t>	2 – OČUVANJE I MODERNIZACIJA POLJOPRIVREDNE PROIZVODNJE</a:t>
            </a:r>
          </a:p>
          <a:p>
            <a:pPr marL="0" lvl="0" indent="0">
              <a:buNone/>
            </a:pPr>
            <a:r>
              <a:rPr lang="hr-HR" dirty="0"/>
              <a:t>	3 – </a:t>
            </a:r>
            <a:r>
              <a:rPr lang="hr-HR" dirty="0" err="1"/>
              <a:t>BRANDIRANJE</a:t>
            </a:r>
            <a:r>
              <a:rPr lang="hr-HR" dirty="0"/>
              <a:t>, UMREŽAVANJE I STVARANJE ZAJEDNIČKE PONUDE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435549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36133</TotalTime>
  <Words>3835</Words>
  <Application>Microsoft Office PowerPoint</Application>
  <PresentationFormat>Široki zaslon</PresentationFormat>
  <Paragraphs>362</Paragraphs>
  <Slides>36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Trebuchet MS</vt:lpstr>
      <vt:lpstr>Wingdings 3</vt:lpstr>
      <vt:lpstr>Faseta</vt:lpstr>
      <vt:lpstr>PowerPoint prezentacija</vt:lpstr>
      <vt:lpstr>Lokalna razvojna strategija</vt:lpstr>
      <vt:lpstr>SWOT analiza</vt:lpstr>
      <vt:lpstr>SWOT analiza- SNAGE</vt:lpstr>
      <vt:lpstr>SWOT analiza- SLABOSTI</vt:lpstr>
      <vt:lpstr>SWOT analiza- PRILIKE</vt:lpstr>
      <vt:lpstr>SWOT analiza- PRIJETNJE</vt:lpstr>
      <vt:lpstr>PowerPoint prezentacija</vt:lpstr>
      <vt:lpstr>Vizija i strateški ciljevi</vt:lpstr>
      <vt:lpstr>PowerPoint prezentacija</vt:lpstr>
      <vt:lpstr>Prioriteti</vt:lpstr>
      <vt:lpstr>PowerPoint prezentacija</vt:lpstr>
      <vt:lpstr>MJERE</vt:lpstr>
      <vt:lpstr>MJERA 1-Potpora ulaganju u pokretanje nepoljoprivrednih djelatnosti (PRR 6.2.1) </vt:lpstr>
      <vt:lpstr>MJERA 2 - Razvoj nepoljoprivrednih djelatnosti u ruralnim područjima (PRR 6.4.1) </vt:lpstr>
      <vt:lpstr>MJERA 3- Uspostava i uređenje poučnih staza, vidikovaca i ostale manje infrastrukture ( PRR 8.5.2) </vt:lpstr>
      <vt:lpstr>MJERA 4- Povećanje dodane vrijednosti poljoprivrednim proizvodima (PRR 4.2.1.) </vt:lpstr>
      <vt:lpstr>MJERA 5- Potpora za horizontalnu i vertikalnu suradnju sudionika u  lancu opskrbe za uspostavljanje i razvoj kratkih lanaca opskrbe i lokalnih tržišta te za promicanje aktivnosti u lokalnom kontekstu u vezi s razvojem kratkih lanaca opskrbe i lokalnih tržišta (PRR 16.4.1) </vt:lpstr>
      <vt:lpstr>MJERA 6  -Ulaganja u pokretanje, poboljšanje ili proširenje lokalnih temeljnih usluga za ruralno stanovništvo, uključujući slobodno vrijeme i kulturne aktivnosti te povezanu infrastrukturu (PRR – 7.4.1) </vt:lpstr>
      <vt:lpstr>MJERA 7 - Potpora mladim poljoprivrednicima (PRR 6.1.1) </vt:lpstr>
      <vt:lpstr>MJERA 8- Potpora razvoju malih poljoprivrednih gospodarstava (PRR 6.3.1) </vt:lpstr>
      <vt:lpstr>MJERA 9 - Sudjelovanje poljoprivrednika u sustavima kvalitete (PRR 3.1.1) </vt:lpstr>
      <vt:lpstr>MJERA 10- Aktivnosti informiranja i promoviranja koje provode skupine proizvođača na unutarnjem tržištu (PRR 3.2.1) </vt:lpstr>
      <vt:lpstr>MJERA 11 -Restrukturiranje, modernizacija i povećanje konkurentnosti poljoprivrednih gospodarstava (PRR 4.1.1.) </vt:lpstr>
      <vt:lpstr>PowerPoint prezentacija</vt:lpstr>
      <vt:lpstr>Odabir projekata</vt:lpstr>
      <vt:lpstr>Navedeni Pravilnik definirat će sve ključne korake odabira projekata i to: </vt:lpstr>
      <vt:lpstr>PowerPoint prezentacija</vt:lpstr>
      <vt:lpstr>Sadržaj javnog poziva čine: </vt:lpstr>
      <vt:lpstr>Članovi izbornog povjerenstva</vt:lpstr>
      <vt:lpstr>Sukob interesa</vt:lpstr>
      <vt:lpstr>Administrativna provjera</vt:lpstr>
      <vt:lpstr>Rangiranje projekata</vt:lpstr>
      <vt:lpstr>PowerPoint prezentacija</vt:lpstr>
      <vt:lpstr>PowerPoint prezentacija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Maja Čičko</dc:creator>
  <cp:lastModifiedBy>Maja Čičko</cp:lastModifiedBy>
  <cp:revision>22</cp:revision>
  <dcterms:created xsi:type="dcterms:W3CDTF">2016-08-04T08:47:03Z</dcterms:created>
  <dcterms:modified xsi:type="dcterms:W3CDTF">2016-08-30T10:37:50Z</dcterms:modified>
</cp:coreProperties>
</file>